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1.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2.xml" ContentType="application/vnd.openxmlformats-officedocument.drawingml.chart+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rts/chart3.xml" ContentType="application/vnd.openxmlformats-officedocument.drawingml.chart+xml"/>
  <Override PartName="/ppt/notesSlides/notesSlide105.xml" ContentType="application/vnd.openxmlformats-officedocument.presentationml.notesSlide+xml"/>
  <Override PartName="/ppt/charts/chart4.xml" ContentType="application/vnd.openxmlformats-officedocument.drawingml.chart+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charts/chart5.xml" ContentType="application/vnd.openxmlformats-officedocument.drawingml.chart+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6"/>
  </p:notesMasterIdLst>
  <p:sldIdLst>
    <p:sldId id="257" r:id="rId2"/>
    <p:sldId id="261" r:id="rId3"/>
    <p:sldId id="262" r:id="rId4"/>
    <p:sldId id="263" r:id="rId5"/>
    <p:sldId id="264" r:id="rId6"/>
    <p:sldId id="266" r:id="rId7"/>
    <p:sldId id="267" r:id="rId8"/>
    <p:sldId id="268" r:id="rId9"/>
    <p:sldId id="274" r:id="rId10"/>
    <p:sldId id="413" r:id="rId11"/>
    <p:sldId id="414" r:id="rId12"/>
    <p:sldId id="446" r:id="rId13"/>
    <p:sldId id="469" r:id="rId14"/>
    <p:sldId id="470" r:id="rId15"/>
    <p:sldId id="477" r:id="rId16"/>
    <p:sldId id="423" r:id="rId17"/>
    <p:sldId id="275" r:id="rId18"/>
    <p:sldId id="415" r:id="rId19"/>
    <p:sldId id="434" r:id="rId20"/>
    <p:sldId id="462" r:id="rId21"/>
    <p:sldId id="472" r:id="rId22"/>
    <p:sldId id="478" r:id="rId23"/>
    <p:sldId id="424" r:id="rId24"/>
    <p:sldId id="276" r:id="rId25"/>
    <p:sldId id="416" r:id="rId26"/>
    <p:sldId id="435" r:id="rId27"/>
    <p:sldId id="463" r:id="rId28"/>
    <p:sldId id="473" r:id="rId29"/>
    <p:sldId id="479" r:id="rId30"/>
    <p:sldId id="425" r:id="rId31"/>
    <p:sldId id="277" r:id="rId32"/>
    <p:sldId id="417" r:id="rId33"/>
    <p:sldId id="436" r:id="rId34"/>
    <p:sldId id="464" r:id="rId35"/>
    <p:sldId id="474" r:id="rId36"/>
    <p:sldId id="480" r:id="rId37"/>
    <p:sldId id="426" r:id="rId38"/>
    <p:sldId id="278" r:id="rId39"/>
    <p:sldId id="418" r:id="rId40"/>
    <p:sldId id="437" r:id="rId41"/>
    <p:sldId id="465" r:id="rId42"/>
    <p:sldId id="475" r:id="rId43"/>
    <p:sldId id="481" r:id="rId44"/>
    <p:sldId id="427" r:id="rId45"/>
    <p:sldId id="279" r:id="rId46"/>
    <p:sldId id="419" r:id="rId47"/>
    <p:sldId id="438" r:id="rId48"/>
    <p:sldId id="466" r:id="rId49"/>
    <p:sldId id="476" r:id="rId50"/>
    <p:sldId id="482" r:id="rId51"/>
    <p:sldId id="428" r:id="rId52"/>
    <p:sldId id="280" r:id="rId53"/>
    <p:sldId id="420" r:id="rId54"/>
    <p:sldId id="439" r:id="rId55"/>
    <p:sldId id="467" r:id="rId56"/>
    <p:sldId id="483" r:id="rId57"/>
    <p:sldId id="429" r:id="rId58"/>
    <p:sldId id="399" r:id="rId59"/>
    <p:sldId id="421" r:id="rId60"/>
    <p:sldId id="440" r:id="rId61"/>
    <p:sldId id="468" r:id="rId62"/>
    <p:sldId id="484" r:id="rId63"/>
    <p:sldId id="513" r:id="rId64"/>
    <p:sldId id="441" r:id="rId65"/>
    <p:sldId id="400" r:id="rId66"/>
    <p:sldId id="422" r:id="rId67"/>
    <p:sldId id="442" r:id="rId68"/>
    <p:sldId id="485" r:id="rId69"/>
    <p:sldId id="443" r:id="rId70"/>
    <p:sldId id="401" r:id="rId71"/>
    <p:sldId id="412" r:id="rId72"/>
    <p:sldId id="444" r:id="rId73"/>
    <p:sldId id="486" r:id="rId74"/>
    <p:sldId id="384" r:id="rId75"/>
    <p:sldId id="385" r:id="rId76"/>
    <p:sldId id="301" r:id="rId77"/>
    <p:sldId id="306" r:id="rId78"/>
    <p:sldId id="317" r:id="rId79"/>
    <p:sldId id="387" r:id="rId80"/>
    <p:sldId id="388" r:id="rId81"/>
    <p:sldId id="386" r:id="rId82"/>
    <p:sldId id="319" r:id="rId83"/>
    <p:sldId id="311" r:id="rId84"/>
    <p:sldId id="312" r:id="rId85"/>
    <p:sldId id="326" r:id="rId86"/>
    <p:sldId id="329" r:id="rId87"/>
    <p:sldId id="330" r:id="rId88"/>
    <p:sldId id="331" r:id="rId89"/>
    <p:sldId id="332" r:id="rId90"/>
    <p:sldId id="389" r:id="rId91"/>
    <p:sldId id="375" r:id="rId92"/>
    <p:sldId id="390" r:id="rId93"/>
    <p:sldId id="391" r:id="rId94"/>
    <p:sldId id="487" r:id="rId95"/>
    <p:sldId id="488" r:id="rId96"/>
    <p:sldId id="313" r:id="rId97"/>
    <p:sldId id="314" r:id="rId98"/>
    <p:sldId id="489" r:id="rId99"/>
    <p:sldId id="373" r:id="rId100"/>
    <p:sldId id="374" r:id="rId101"/>
    <p:sldId id="335" r:id="rId102"/>
    <p:sldId id="336" r:id="rId103"/>
    <p:sldId id="337" r:id="rId104"/>
    <p:sldId id="338" r:id="rId105"/>
    <p:sldId id="339" r:id="rId106"/>
    <p:sldId id="340" r:id="rId107"/>
    <p:sldId id="341" r:id="rId108"/>
    <p:sldId id="342" r:id="rId109"/>
    <p:sldId id="360" r:id="rId110"/>
    <p:sldId id="376" r:id="rId111"/>
    <p:sldId id="392" r:id="rId112"/>
    <p:sldId id="393" r:id="rId113"/>
    <p:sldId id="383" r:id="rId114"/>
    <p:sldId id="492" r:id="rId115"/>
    <p:sldId id="307" r:id="rId116"/>
    <p:sldId id="308" r:id="rId117"/>
    <p:sldId id="371" r:id="rId118"/>
    <p:sldId id="343" r:id="rId119"/>
    <p:sldId id="344" r:id="rId120"/>
    <p:sldId id="345" r:id="rId121"/>
    <p:sldId id="346" r:id="rId122"/>
    <p:sldId id="347" r:id="rId123"/>
    <p:sldId id="348" r:id="rId124"/>
    <p:sldId id="349" r:id="rId125"/>
    <p:sldId id="350" r:id="rId126"/>
    <p:sldId id="351" r:id="rId127"/>
    <p:sldId id="377" r:id="rId128"/>
    <p:sldId id="379" r:id="rId129"/>
    <p:sldId id="378" r:id="rId130"/>
    <p:sldId id="394" r:id="rId131"/>
    <p:sldId id="395" r:id="rId132"/>
    <p:sldId id="493" r:id="rId133"/>
    <p:sldId id="494" r:id="rId134"/>
    <p:sldId id="309" r:id="rId135"/>
    <p:sldId id="310" r:id="rId136"/>
    <p:sldId id="495" r:id="rId137"/>
    <p:sldId id="372" r:id="rId138"/>
    <p:sldId id="496" r:id="rId139"/>
    <p:sldId id="503" r:id="rId140"/>
    <p:sldId id="353" r:id="rId141"/>
    <p:sldId id="504" r:id="rId142"/>
    <p:sldId id="359" r:id="rId143"/>
    <p:sldId id="505" r:id="rId144"/>
    <p:sldId id="356" r:id="rId145"/>
    <p:sldId id="357" r:id="rId146"/>
    <p:sldId id="358" r:id="rId147"/>
    <p:sldId id="361" r:id="rId148"/>
    <p:sldId id="382" r:id="rId149"/>
    <p:sldId id="396" r:id="rId150"/>
    <p:sldId id="397" r:id="rId151"/>
    <p:sldId id="490" r:id="rId152"/>
    <p:sldId id="499" r:id="rId153"/>
    <p:sldId id="507" r:id="rId154"/>
    <p:sldId id="508" r:id="rId155"/>
    <p:sldId id="509" r:id="rId156"/>
    <p:sldId id="491" r:id="rId157"/>
    <p:sldId id="316" r:id="rId158"/>
    <p:sldId id="510" r:id="rId159"/>
    <p:sldId id="511" r:id="rId160"/>
    <p:sldId id="512" r:id="rId161"/>
    <p:sldId id="506" r:id="rId162"/>
    <p:sldId id="497" r:id="rId163"/>
    <p:sldId id="498" r:id="rId164"/>
    <p:sldId id="501" r:id="rId1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99FF"/>
    <a:srgbClr val="000000"/>
    <a:srgbClr val="7FC7A1"/>
    <a:srgbClr val="4CAE7B"/>
    <a:srgbClr val="A0A5B8"/>
    <a:srgbClr val="DB95DD"/>
    <a:srgbClr val="8A90CC"/>
    <a:srgbClr val="00FF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74" autoAdjust="0"/>
    <p:restoredTop sz="92677" autoAdjust="0"/>
  </p:normalViewPr>
  <p:slideViewPr>
    <p:cSldViewPr showGuides="1">
      <p:cViewPr varScale="1">
        <p:scale>
          <a:sx n="107" d="100"/>
          <a:sy n="107" d="100"/>
        </p:scale>
        <p:origin x="1308" y="108"/>
      </p:cViewPr>
      <p:guideLst>
        <p:guide orient="horz" pos="2500"/>
        <p:guide pos="2880"/>
      </p:guideLst>
    </p:cSldViewPr>
  </p:slideViewPr>
  <p:outlineViewPr>
    <p:cViewPr>
      <p:scale>
        <a:sx n="33" d="100"/>
        <a:sy n="33" d="100"/>
      </p:scale>
      <p:origin x="0" y="22290"/>
    </p:cViewPr>
  </p:outlineViewPr>
  <p:notesTextViewPr>
    <p:cViewPr>
      <p:scale>
        <a:sx n="1" d="1"/>
        <a:sy n="1" d="1"/>
      </p:scale>
      <p:origin x="0" y="0"/>
    </p:cViewPr>
  </p:notesTextViewPr>
  <p:sorterViewPr>
    <p:cViewPr>
      <p:scale>
        <a:sx n="100" d="100"/>
        <a:sy n="100" d="100"/>
      </p:scale>
      <p:origin x="0" y="23436"/>
    </p:cViewPr>
  </p:sorterViewPr>
  <p:notesViewPr>
    <p:cSldViewPr showGuides="1">
      <p:cViewPr varScale="1">
        <p:scale>
          <a:sx n="42" d="100"/>
          <a:sy n="42" d="100"/>
        </p:scale>
        <p:origin x="-2352" y="-9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rts/_rels/chart1.xml.rels><?xml version="1.0" encoding="UTF-8" standalone="yes"?>
<Relationships xmlns="http://schemas.openxmlformats.org/package/2006/relationships"><Relationship Id="rId1" Type="http://schemas.openxmlformats.org/officeDocument/2006/relationships/oleObject" Target="file:///\\pniapp3\shared$\ABNJ\ABNJ%20Files%20(5%20January%202016)\Data%20Inventory%20(Shark%20Browser)\Browser%20Raw%20Files\Browser_E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niapp3\shared$\ABNJ\ABNJ%20Files%20(5%20January%202016)\Data%20Inventory%20(Shark%20Browser)\Browser%20Raw%20Files\Browser_A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pniapp3\shared$\ABNJ\ABNJ%20Files%20(5%20January%202016)\Data%20Inventory%20(Shark%20Browser)\Browser%20Raw%20Files\Browser_I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pniapp3\shared$\ABNJ\ABNJ%20Files%20(5%20January%202016)\Data%20Inventory%20(Shark%20Browser)\Browser%20Raw%20Files\Browser_I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pniapp3\shared$\ABNJ\ABNJ%20Files%20(5%20January%202016)\Data%20Inventory%20(Shark%20Browser)\Browser%20Raw%20Files\Browser_W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i="0" dirty="0"/>
              <a:t>Productivity-Susceptibility</a:t>
            </a:r>
            <a:r>
              <a:rPr lang="en-US" i="0" baseline="0" dirty="0"/>
              <a:t> Analysis Ranking for Purse Seine Fishery (Vulnerability)* </a:t>
            </a:r>
            <a:endParaRPr lang="en-US" i="0" dirty="0"/>
          </a:p>
        </c:rich>
      </c:tx>
      <c:layout>
        <c:manualLayout>
          <c:xMode val="edge"/>
          <c:yMode val="edge"/>
          <c:x val="0.18045596781403667"/>
          <c:y val="5.1612903225806452E-2"/>
        </c:manualLayout>
      </c:layout>
      <c:overlay val="1"/>
    </c:title>
    <c:autoTitleDeleted val="0"/>
    <c:plotArea>
      <c:layout>
        <c:manualLayout>
          <c:layoutTarget val="inner"/>
          <c:xMode val="edge"/>
          <c:yMode val="edge"/>
          <c:x val="0.27087515267565182"/>
          <c:y val="0.21311906979369516"/>
          <c:w val="0.65044804803959189"/>
          <c:h val="0.75153941241215816"/>
        </c:manualLayout>
      </c:layout>
      <c:barChart>
        <c:barDir val="bar"/>
        <c:grouping val="clustered"/>
        <c:varyColors val="0"/>
        <c:ser>
          <c:idx val="0"/>
          <c:order val="0"/>
          <c:spPr>
            <a:solidFill>
              <a:schemeClr val="tx1"/>
            </a:solidFill>
          </c:spPr>
          <c:invertIfNegative val="0"/>
          <c:cat>
            <c:strRef>
              <c:f>Sheet1!$B$3:$B$11</c:f>
              <c:strCache>
                <c:ptCount val="9"/>
                <c:pt idx="0">
                  <c:v>Alopias vulpinus (common thresher)</c:v>
                </c:pt>
                <c:pt idx="1">
                  <c:v>Sphyrna zygaena (smooth hammerhead)</c:v>
                </c:pt>
                <c:pt idx="2">
                  <c:v>Sphyrna lewini (scalloped hammerhead)</c:v>
                </c:pt>
                <c:pt idx="3">
                  <c:v>Carcharhinus longimanus (oceanic whitetip)</c:v>
                </c:pt>
                <c:pt idx="4">
                  <c:v>Alopias pelagicus (pelagic thresher)</c:v>
                </c:pt>
                <c:pt idx="5">
                  <c:v>Sphyrna mokarran (great hammerhead)</c:v>
                </c:pt>
                <c:pt idx="6">
                  <c:v>Isurus oxyrinchus (shortfin mako)</c:v>
                </c:pt>
                <c:pt idx="7">
                  <c:v>Alopias superciliosus (bigeye thresher)</c:v>
                </c:pt>
                <c:pt idx="8">
                  <c:v>Carcharhinus falciformis (silky)</c:v>
                </c:pt>
              </c:strCache>
            </c:strRef>
          </c:cat>
          <c:val>
            <c:numRef>
              <c:f>Sheet1!$F$3:$F$11</c:f>
              <c:numCache>
                <c:formatCode>General</c:formatCode>
                <c:ptCount val="9"/>
                <c:pt idx="0">
                  <c:v>1.5</c:v>
                </c:pt>
                <c:pt idx="1">
                  <c:v>1.81</c:v>
                </c:pt>
                <c:pt idx="2">
                  <c:v>1.81</c:v>
                </c:pt>
                <c:pt idx="3">
                  <c:v>1.9</c:v>
                </c:pt>
                <c:pt idx="4">
                  <c:v>1.91</c:v>
                </c:pt>
                <c:pt idx="5">
                  <c:v>1.94</c:v>
                </c:pt>
                <c:pt idx="6">
                  <c:v>1.96</c:v>
                </c:pt>
                <c:pt idx="7">
                  <c:v>1.99</c:v>
                </c:pt>
                <c:pt idx="8">
                  <c:v>2.2000000000000002</c:v>
                </c:pt>
              </c:numCache>
            </c:numRef>
          </c:val>
          <c:extLst>
            <c:ext xmlns:c16="http://schemas.microsoft.com/office/drawing/2014/chart" uri="{C3380CC4-5D6E-409C-BE32-E72D297353CC}">
              <c16:uniqueId val="{00000000-632C-43DA-A0AC-58A1B148D0BE}"/>
            </c:ext>
          </c:extLst>
        </c:ser>
        <c:dLbls>
          <c:showLegendKey val="0"/>
          <c:showVal val="0"/>
          <c:showCatName val="0"/>
          <c:showSerName val="0"/>
          <c:showPercent val="0"/>
          <c:showBubbleSize val="0"/>
        </c:dLbls>
        <c:gapWidth val="150"/>
        <c:axId val="131905024"/>
        <c:axId val="131906560"/>
      </c:barChart>
      <c:catAx>
        <c:axId val="131905024"/>
        <c:scaling>
          <c:orientation val="minMax"/>
        </c:scaling>
        <c:delete val="0"/>
        <c:axPos val="l"/>
        <c:numFmt formatCode="General" sourceLinked="0"/>
        <c:majorTickMark val="out"/>
        <c:minorTickMark val="none"/>
        <c:tickLblPos val="nextTo"/>
        <c:txPr>
          <a:bodyPr/>
          <a:lstStyle/>
          <a:p>
            <a:pPr>
              <a:defRPr sz="800" baseline="0"/>
            </a:pPr>
            <a:endParaRPr lang="en-US"/>
          </a:p>
        </c:txPr>
        <c:crossAx val="131906560"/>
        <c:crosses val="autoZero"/>
        <c:auto val="0"/>
        <c:lblAlgn val="ctr"/>
        <c:lblOffset val="100"/>
        <c:noMultiLvlLbl val="0"/>
      </c:catAx>
      <c:valAx>
        <c:axId val="131906560"/>
        <c:scaling>
          <c:orientation val="minMax"/>
        </c:scaling>
        <c:delete val="1"/>
        <c:axPos val="b"/>
        <c:majorGridlines/>
        <c:numFmt formatCode="General" sourceLinked="1"/>
        <c:majorTickMark val="out"/>
        <c:minorTickMark val="none"/>
        <c:tickLblPos val="nextTo"/>
        <c:crossAx val="131905024"/>
        <c:crosses val="autoZero"/>
        <c:crossBetween val="between"/>
      </c:valAx>
    </c:plotArea>
    <c:plotVisOnly val="1"/>
    <c:dispBlanksAs val="gap"/>
    <c:showDLblsOverMax val="0"/>
  </c:chart>
  <c:spPr>
    <a:solidFill>
      <a:schemeClr val="accent5">
        <a:lumMod val="60000"/>
        <a:lumOff val="40000"/>
      </a:schemeClr>
    </a:solidFill>
  </c:spPr>
  <c:txPr>
    <a:bodyPr/>
    <a:lstStyle/>
    <a:p>
      <a:pPr>
        <a:defRPr i="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Productivity-Susceptibility Analysis</a:t>
            </a:r>
            <a:r>
              <a:rPr lang="en-US" baseline="0" dirty="0"/>
              <a:t> Ranking for the Longline Fishery (</a:t>
            </a:r>
            <a:r>
              <a:rPr lang="en-US" dirty="0"/>
              <a:t>Resiliency)* </a:t>
            </a:r>
          </a:p>
        </c:rich>
      </c:tx>
      <c:overlay val="0"/>
    </c:title>
    <c:autoTitleDeleted val="0"/>
    <c:plotArea>
      <c:layout/>
      <c:barChart>
        <c:barDir val="bar"/>
        <c:grouping val="clustered"/>
        <c:varyColors val="0"/>
        <c:ser>
          <c:idx val="0"/>
          <c:order val="0"/>
          <c:spPr>
            <a:solidFill>
              <a:schemeClr val="tx1"/>
            </a:solidFill>
          </c:spPr>
          <c:invertIfNegative val="0"/>
          <c:cat>
            <c:strRef>
              <c:f>Sheet1!$B$3:$B$22</c:f>
              <c:strCache>
                <c:ptCount val="20"/>
                <c:pt idx="0">
                  <c:v>Pteroplatytrygon violacea - North (pelagic stingray)</c:v>
                </c:pt>
                <c:pt idx="1">
                  <c:v>Sphyrna lewini - South (scalloped hammerhead)</c:v>
                </c:pt>
                <c:pt idx="2">
                  <c:v>Sphyrna zygaena (smooth hammerhead)</c:v>
                </c:pt>
                <c:pt idx="3">
                  <c:v>Sphyrna lewini - North (scalloped hammerhead)</c:v>
                </c:pt>
                <c:pt idx="4">
                  <c:v>Pteroplatytrygon violacea - South (pelagic stingray)</c:v>
                </c:pt>
                <c:pt idx="5">
                  <c:v>Galeocerdo cuvier (tiger)</c:v>
                </c:pt>
                <c:pt idx="6">
                  <c:v>Prionace glauca - South (blue)</c:v>
                </c:pt>
                <c:pt idx="7">
                  <c:v>Sphyrna mokarran (great hammerhead)</c:v>
                </c:pt>
                <c:pt idx="8">
                  <c:v>Carcharhinus obscurus (dusky)</c:v>
                </c:pt>
                <c:pt idx="9">
                  <c:v>Prionace glauca - North (blue)</c:v>
                </c:pt>
                <c:pt idx="10">
                  <c:v>Alopias vulpinus (common thresher)</c:v>
                </c:pt>
                <c:pt idx="11">
                  <c:v>Carcharhinus falciformis - North (silky)</c:v>
                </c:pt>
                <c:pt idx="12">
                  <c:v>Carcharhinus longimanus (oceanic whitetip)</c:v>
                </c:pt>
                <c:pt idx="13">
                  <c:v>Carcharhinus plumbeus (sandbar)</c:v>
                </c:pt>
                <c:pt idx="14">
                  <c:v>Carcharhinus falciformis - South (silky)</c:v>
                </c:pt>
                <c:pt idx="15">
                  <c:v>Carcharhinus signatus (night)</c:v>
                </c:pt>
                <c:pt idx="16">
                  <c:v>Lamna nasus (porbeagle)</c:v>
                </c:pt>
                <c:pt idx="17">
                  <c:v>Isurus oxyrinchus (shortfin mako)</c:v>
                </c:pt>
                <c:pt idx="18">
                  <c:v>Isurus paucus (longfin mako)</c:v>
                </c:pt>
                <c:pt idx="19">
                  <c:v>Alopias superciliosus (bigeye thresher)</c:v>
                </c:pt>
              </c:strCache>
            </c:strRef>
          </c:cat>
          <c:val>
            <c:numRef>
              <c:f>Sheet1!$G$3:$G$22</c:f>
              <c:numCache>
                <c:formatCode>0.0</c:formatCode>
                <c:ptCount val="20"/>
                <c:pt idx="0">
                  <c:v>19.333333333333332</c:v>
                </c:pt>
                <c:pt idx="1">
                  <c:v>17.666666666666668</c:v>
                </c:pt>
                <c:pt idx="2">
                  <c:v>16</c:v>
                </c:pt>
                <c:pt idx="3">
                  <c:v>14.666666666666666</c:v>
                </c:pt>
                <c:pt idx="4">
                  <c:v>14.333333333333334</c:v>
                </c:pt>
                <c:pt idx="5">
                  <c:v>13.666666666666666</c:v>
                </c:pt>
                <c:pt idx="6">
                  <c:v>13.666666666666666</c:v>
                </c:pt>
                <c:pt idx="7">
                  <c:v>12.333333333333334</c:v>
                </c:pt>
                <c:pt idx="8">
                  <c:v>11.666666666666666</c:v>
                </c:pt>
                <c:pt idx="9">
                  <c:v>11.666666666666666</c:v>
                </c:pt>
                <c:pt idx="10">
                  <c:v>11.333333333333334</c:v>
                </c:pt>
                <c:pt idx="11">
                  <c:v>9</c:v>
                </c:pt>
                <c:pt idx="12">
                  <c:v>8.3333333333333339</c:v>
                </c:pt>
                <c:pt idx="13">
                  <c:v>7.666666666666667</c:v>
                </c:pt>
                <c:pt idx="14">
                  <c:v>7.666666666666667</c:v>
                </c:pt>
                <c:pt idx="15">
                  <c:v>6.666666666666667</c:v>
                </c:pt>
                <c:pt idx="16">
                  <c:v>4.333333333333333</c:v>
                </c:pt>
                <c:pt idx="17">
                  <c:v>3.6666666666666665</c:v>
                </c:pt>
                <c:pt idx="18">
                  <c:v>3.3333333333333335</c:v>
                </c:pt>
                <c:pt idx="19">
                  <c:v>1.6666666666666667</c:v>
                </c:pt>
              </c:numCache>
            </c:numRef>
          </c:val>
          <c:extLst>
            <c:ext xmlns:c16="http://schemas.microsoft.com/office/drawing/2014/chart" uri="{C3380CC4-5D6E-409C-BE32-E72D297353CC}">
              <c16:uniqueId val="{00000000-A6C3-409F-8043-9CA88FD6AB02}"/>
            </c:ext>
          </c:extLst>
        </c:ser>
        <c:dLbls>
          <c:showLegendKey val="0"/>
          <c:showVal val="0"/>
          <c:showCatName val="0"/>
          <c:showSerName val="0"/>
          <c:showPercent val="0"/>
          <c:showBubbleSize val="0"/>
        </c:dLbls>
        <c:gapWidth val="150"/>
        <c:axId val="184492032"/>
        <c:axId val="184493568"/>
      </c:barChart>
      <c:catAx>
        <c:axId val="184492032"/>
        <c:scaling>
          <c:orientation val="minMax"/>
        </c:scaling>
        <c:delete val="0"/>
        <c:axPos val="l"/>
        <c:numFmt formatCode="General" sourceLinked="0"/>
        <c:majorTickMark val="out"/>
        <c:minorTickMark val="none"/>
        <c:tickLblPos val="nextTo"/>
        <c:txPr>
          <a:bodyPr/>
          <a:lstStyle/>
          <a:p>
            <a:pPr>
              <a:defRPr b="0" i="1" baseline="0"/>
            </a:pPr>
            <a:endParaRPr lang="en-US"/>
          </a:p>
        </c:txPr>
        <c:crossAx val="184493568"/>
        <c:crosses val="autoZero"/>
        <c:auto val="1"/>
        <c:lblAlgn val="ctr"/>
        <c:lblOffset val="100"/>
        <c:noMultiLvlLbl val="0"/>
      </c:catAx>
      <c:valAx>
        <c:axId val="184493568"/>
        <c:scaling>
          <c:orientation val="minMax"/>
        </c:scaling>
        <c:delete val="1"/>
        <c:axPos val="b"/>
        <c:majorGridlines/>
        <c:numFmt formatCode="0.0" sourceLinked="1"/>
        <c:majorTickMark val="out"/>
        <c:minorTickMark val="none"/>
        <c:tickLblPos val="nextTo"/>
        <c:crossAx val="184492032"/>
        <c:crosses val="autoZero"/>
        <c:crossBetween val="between"/>
      </c:valAx>
    </c:plotArea>
    <c:plotVisOnly val="1"/>
    <c:dispBlanksAs val="gap"/>
    <c:showDLblsOverMax val="0"/>
  </c:chart>
  <c:spPr>
    <a:solidFill>
      <a:schemeClr val="accent5">
        <a:lumMod val="60000"/>
        <a:lumOff val="40000"/>
      </a:schemeClr>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1" baseline="0">
                <a:effectLst/>
              </a:rPr>
              <a:t>Productivity-Susceptibility Analysis Ranking for the Purse Seine Fishery (Resilience)</a:t>
            </a:r>
            <a:endParaRPr lang="en-US">
              <a:effectLst/>
            </a:endParaRPr>
          </a:p>
        </c:rich>
      </c:tx>
      <c:overlay val="0"/>
    </c:title>
    <c:autoTitleDeleted val="0"/>
    <c:plotArea>
      <c:layout>
        <c:manualLayout>
          <c:layoutTarget val="inner"/>
          <c:xMode val="edge"/>
          <c:yMode val="edge"/>
          <c:x val="0.35792950881139862"/>
          <c:y val="0.1689839003876257"/>
          <c:w val="0.52796175478065244"/>
          <c:h val="0.76157236640668535"/>
        </c:manualLayout>
      </c:layout>
      <c:barChart>
        <c:barDir val="bar"/>
        <c:grouping val="clustered"/>
        <c:varyColors val="0"/>
        <c:ser>
          <c:idx val="0"/>
          <c:order val="0"/>
          <c:spPr>
            <a:solidFill>
              <a:schemeClr val="tx1"/>
            </a:solidFill>
          </c:spPr>
          <c:invertIfNegative val="0"/>
          <c:cat>
            <c:strRef>
              <c:f>Sheet1!$B$26:$B$42</c:f>
              <c:strCache>
                <c:ptCount val="17"/>
                <c:pt idx="0">
                  <c:v>Prionace glauca (blue)</c:v>
                </c:pt>
                <c:pt idx="1">
                  <c:v>Carcharodon carcharius (great white)</c:v>
                </c:pt>
                <c:pt idx="2">
                  <c:v>Alopias pelagicus (pelagic thresher)</c:v>
                </c:pt>
                <c:pt idx="3">
                  <c:v>Lamna nasus (porbeagle)</c:v>
                </c:pt>
                <c:pt idx="4">
                  <c:v>Carcharhinus plumbeus (sandbar)</c:v>
                </c:pt>
                <c:pt idx="5">
                  <c:v>Alopias superciliosus (bigeye thresher)</c:v>
                </c:pt>
                <c:pt idx="6">
                  <c:v>Alopias vulpinus (common thresher)</c:v>
                </c:pt>
                <c:pt idx="7">
                  <c:v>Galeocerdo cuvier (tiger)</c:v>
                </c:pt>
                <c:pt idx="8">
                  <c:v>Carcharhinus obscurus (dusky)</c:v>
                </c:pt>
                <c:pt idx="9">
                  <c:v>Isurus paucus (longfin mako)</c:v>
                </c:pt>
                <c:pt idx="10">
                  <c:v>Sphyrna zygaena (smooth hammerhead)</c:v>
                </c:pt>
                <c:pt idx="11">
                  <c:v>Sphyrna lewini (scalloped hammerhead)</c:v>
                </c:pt>
                <c:pt idx="12">
                  <c:v>Pteroplatytrygon violacea (pelagic stingray)</c:v>
                </c:pt>
                <c:pt idx="13">
                  <c:v>Sphyrna mokarran (great hammerhead)</c:v>
                </c:pt>
                <c:pt idx="14">
                  <c:v>Isurus oxyrinchus (shortfin mako)</c:v>
                </c:pt>
                <c:pt idx="15">
                  <c:v>Carcharhinus falciformis (silky)</c:v>
                </c:pt>
                <c:pt idx="16">
                  <c:v>Carcharhinus longimanus (oceanic whitetip)</c:v>
                </c:pt>
              </c:strCache>
            </c:strRef>
          </c:cat>
          <c:val>
            <c:numRef>
              <c:f>Sheet1!$D$26:$D$42</c:f>
              <c:numCache>
                <c:formatCode>0.000</c:formatCode>
                <c:ptCount val="17"/>
                <c:pt idx="0">
                  <c:v>1.0860000000000001</c:v>
                </c:pt>
                <c:pt idx="1">
                  <c:v>1.0069999999999999</c:v>
                </c:pt>
                <c:pt idx="2">
                  <c:v>1.0049999999999999</c:v>
                </c:pt>
                <c:pt idx="3">
                  <c:v>1.0009999999999999</c:v>
                </c:pt>
                <c:pt idx="4">
                  <c:v>1</c:v>
                </c:pt>
                <c:pt idx="5">
                  <c:v>0.98699999999999999</c:v>
                </c:pt>
                <c:pt idx="6">
                  <c:v>0.97599999999999998</c:v>
                </c:pt>
                <c:pt idx="7">
                  <c:v>0.97399999999999998</c:v>
                </c:pt>
                <c:pt idx="8">
                  <c:v>0.97299999999999998</c:v>
                </c:pt>
                <c:pt idx="9">
                  <c:v>0.96899999999999997</c:v>
                </c:pt>
                <c:pt idx="10">
                  <c:v>0.96399999999999997</c:v>
                </c:pt>
                <c:pt idx="11">
                  <c:v>0.93799999999999994</c:v>
                </c:pt>
                <c:pt idx="12">
                  <c:v>0.89700000000000002</c:v>
                </c:pt>
                <c:pt idx="13">
                  <c:v>0.82399999999999995</c:v>
                </c:pt>
                <c:pt idx="14">
                  <c:v>0.76600000000000001</c:v>
                </c:pt>
                <c:pt idx="15">
                  <c:v>0.51400000000000001</c:v>
                </c:pt>
                <c:pt idx="16">
                  <c:v>0.35799999999999998</c:v>
                </c:pt>
              </c:numCache>
            </c:numRef>
          </c:val>
          <c:extLst>
            <c:ext xmlns:c16="http://schemas.microsoft.com/office/drawing/2014/chart" uri="{C3380CC4-5D6E-409C-BE32-E72D297353CC}">
              <c16:uniqueId val="{00000000-AA4F-4F48-8B34-33E95BE50732}"/>
            </c:ext>
          </c:extLst>
        </c:ser>
        <c:dLbls>
          <c:showLegendKey val="0"/>
          <c:showVal val="0"/>
          <c:showCatName val="0"/>
          <c:showSerName val="0"/>
          <c:showPercent val="0"/>
          <c:showBubbleSize val="0"/>
        </c:dLbls>
        <c:gapWidth val="150"/>
        <c:axId val="184539776"/>
        <c:axId val="184545664"/>
      </c:barChart>
      <c:catAx>
        <c:axId val="184539776"/>
        <c:scaling>
          <c:orientation val="minMax"/>
        </c:scaling>
        <c:delete val="0"/>
        <c:axPos val="l"/>
        <c:numFmt formatCode="General" sourceLinked="0"/>
        <c:majorTickMark val="out"/>
        <c:minorTickMark val="none"/>
        <c:tickLblPos val="nextTo"/>
        <c:crossAx val="184545664"/>
        <c:crosses val="autoZero"/>
        <c:auto val="1"/>
        <c:lblAlgn val="ctr"/>
        <c:lblOffset val="100"/>
        <c:noMultiLvlLbl val="0"/>
      </c:catAx>
      <c:valAx>
        <c:axId val="184545664"/>
        <c:scaling>
          <c:orientation val="minMax"/>
        </c:scaling>
        <c:delete val="1"/>
        <c:axPos val="b"/>
        <c:majorGridlines/>
        <c:numFmt formatCode="0.000" sourceLinked="1"/>
        <c:majorTickMark val="out"/>
        <c:minorTickMark val="none"/>
        <c:tickLblPos val="nextTo"/>
        <c:crossAx val="184539776"/>
        <c:crosses val="autoZero"/>
        <c:crossBetween val="between"/>
      </c:valAx>
    </c:plotArea>
    <c:plotVisOnly val="1"/>
    <c:dispBlanksAs val="gap"/>
    <c:showDLblsOverMax val="0"/>
  </c:chart>
  <c:spPr>
    <a:solidFill>
      <a:schemeClr val="accent5">
        <a:lumMod val="60000"/>
        <a:lumOff val="40000"/>
      </a:schemeClr>
    </a:solidFill>
  </c:spPr>
  <c:txPr>
    <a:bodyPr/>
    <a:lstStyle/>
    <a:p>
      <a:pPr>
        <a:defRPr i="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Productivity-Susceptibility Analysis Ranking for the Longline Fishery</a:t>
            </a:r>
            <a:r>
              <a:rPr lang="en-US" baseline="0"/>
              <a:t> </a:t>
            </a:r>
            <a:r>
              <a:rPr lang="en-US"/>
              <a:t>(Resilience)</a:t>
            </a:r>
          </a:p>
        </c:rich>
      </c:tx>
      <c:overlay val="0"/>
    </c:title>
    <c:autoTitleDeleted val="0"/>
    <c:plotArea>
      <c:layout/>
      <c:barChart>
        <c:barDir val="bar"/>
        <c:grouping val="clustered"/>
        <c:varyColors val="0"/>
        <c:ser>
          <c:idx val="0"/>
          <c:order val="0"/>
          <c:spPr>
            <a:solidFill>
              <a:schemeClr val="tx1"/>
            </a:solidFill>
          </c:spPr>
          <c:invertIfNegative val="0"/>
          <c:cat>
            <c:strRef>
              <c:f>Sheet1!$B$3:$B$18</c:f>
              <c:strCache>
                <c:ptCount val="16"/>
                <c:pt idx="0">
                  <c:v>Alopias vulpinus (common thresher)</c:v>
                </c:pt>
                <c:pt idx="1">
                  <c:v>Carcharhinus plumbeus (sandbar)</c:v>
                </c:pt>
                <c:pt idx="2">
                  <c:v>Sphyrna lewini (scalloped hammerhead)</c:v>
                </c:pt>
                <c:pt idx="3">
                  <c:v>Pteroplatytrygon violacea (pelagic stingray)</c:v>
                </c:pt>
                <c:pt idx="4">
                  <c:v>Carcharhinus obscurus (dusky)</c:v>
                </c:pt>
                <c:pt idx="5">
                  <c:v>Galeocerdo cuvier (tiger)</c:v>
                </c:pt>
                <c:pt idx="6">
                  <c:v>Prionace glauca (blue)</c:v>
                </c:pt>
                <c:pt idx="7">
                  <c:v>Sphyrna mokarran (great hammerhead)</c:v>
                </c:pt>
                <c:pt idx="8">
                  <c:v>Isurus paucus (longfin mako)</c:v>
                </c:pt>
                <c:pt idx="9">
                  <c:v>Lamna nasus (porbeagle)</c:v>
                </c:pt>
                <c:pt idx="10">
                  <c:v>Sphyrna zygaena (smooth hammerhead)</c:v>
                </c:pt>
                <c:pt idx="11">
                  <c:v>Carcharhinus longimanus (oceanic whitetip)</c:v>
                </c:pt>
                <c:pt idx="12">
                  <c:v>Carcharhinus falciformis (silky)</c:v>
                </c:pt>
                <c:pt idx="13">
                  <c:v>Alopias pelagicus (pelagic thresher)</c:v>
                </c:pt>
                <c:pt idx="14">
                  <c:v>Alopias superciliosus (bigeye thresher)</c:v>
                </c:pt>
                <c:pt idx="15">
                  <c:v>Isurus oxyrinchus (shortfin mako)</c:v>
                </c:pt>
              </c:strCache>
            </c:strRef>
          </c:cat>
          <c:val>
            <c:numRef>
              <c:f>Sheet1!$D$3:$D$18</c:f>
              <c:numCache>
                <c:formatCode>0.000</c:formatCode>
                <c:ptCount val="16"/>
                <c:pt idx="0">
                  <c:v>0.91400000000000003</c:v>
                </c:pt>
                <c:pt idx="1">
                  <c:v>0.84</c:v>
                </c:pt>
                <c:pt idx="2">
                  <c:v>0.79900000000000004</c:v>
                </c:pt>
                <c:pt idx="3">
                  <c:v>0.77500000000000002</c:v>
                </c:pt>
                <c:pt idx="4">
                  <c:v>0.77</c:v>
                </c:pt>
                <c:pt idx="5">
                  <c:v>0.58499999999999996</c:v>
                </c:pt>
                <c:pt idx="6">
                  <c:v>0.48899999999999999</c:v>
                </c:pt>
                <c:pt idx="7">
                  <c:v>0.436</c:v>
                </c:pt>
                <c:pt idx="8">
                  <c:v>0.432</c:v>
                </c:pt>
                <c:pt idx="9">
                  <c:v>0.36399999999999999</c:v>
                </c:pt>
                <c:pt idx="10">
                  <c:v>0.29799999999999999</c:v>
                </c:pt>
                <c:pt idx="11">
                  <c:v>0.20200000000000001</c:v>
                </c:pt>
                <c:pt idx="12">
                  <c:v>0.14199999999999999</c:v>
                </c:pt>
                <c:pt idx="13">
                  <c:v>0.10199999999999999</c:v>
                </c:pt>
                <c:pt idx="14">
                  <c:v>9.7000000000000003E-2</c:v>
                </c:pt>
                <c:pt idx="15">
                  <c:v>9.4E-2</c:v>
                </c:pt>
              </c:numCache>
            </c:numRef>
          </c:val>
          <c:extLst>
            <c:ext xmlns:c16="http://schemas.microsoft.com/office/drawing/2014/chart" uri="{C3380CC4-5D6E-409C-BE32-E72D297353CC}">
              <c16:uniqueId val="{00000000-6ACB-4D94-8E17-0FA8A14FCA85}"/>
            </c:ext>
          </c:extLst>
        </c:ser>
        <c:dLbls>
          <c:showLegendKey val="0"/>
          <c:showVal val="0"/>
          <c:showCatName val="0"/>
          <c:showSerName val="0"/>
          <c:showPercent val="0"/>
          <c:showBubbleSize val="0"/>
        </c:dLbls>
        <c:gapWidth val="150"/>
        <c:axId val="187926016"/>
        <c:axId val="200083328"/>
      </c:barChart>
      <c:catAx>
        <c:axId val="187926016"/>
        <c:scaling>
          <c:orientation val="minMax"/>
        </c:scaling>
        <c:delete val="0"/>
        <c:axPos val="l"/>
        <c:numFmt formatCode="General" sourceLinked="0"/>
        <c:majorTickMark val="out"/>
        <c:minorTickMark val="none"/>
        <c:tickLblPos val="nextTo"/>
        <c:crossAx val="200083328"/>
        <c:crosses val="autoZero"/>
        <c:auto val="1"/>
        <c:lblAlgn val="ctr"/>
        <c:lblOffset val="100"/>
        <c:noMultiLvlLbl val="0"/>
      </c:catAx>
      <c:valAx>
        <c:axId val="200083328"/>
        <c:scaling>
          <c:orientation val="minMax"/>
        </c:scaling>
        <c:delete val="1"/>
        <c:axPos val="b"/>
        <c:majorGridlines/>
        <c:numFmt formatCode="0.000" sourceLinked="1"/>
        <c:majorTickMark val="out"/>
        <c:minorTickMark val="none"/>
        <c:tickLblPos val="nextTo"/>
        <c:crossAx val="187926016"/>
        <c:crosses val="autoZero"/>
        <c:crossBetween val="between"/>
      </c:valAx>
    </c:plotArea>
    <c:plotVisOnly val="1"/>
    <c:dispBlanksAs val="gap"/>
    <c:showDLblsOverMax val="0"/>
  </c:chart>
  <c:spPr>
    <a:solidFill>
      <a:schemeClr val="accent5">
        <a:lumMod val="60000"/>
        <a:lumOff val="40000"/>
      </a:schemeClr>
    </a:solidFill>
  </c:spPr>
  <c:txPr>
    <a:bodyPr/>
    <a:lstStyle/>
    <a:p>
      <a:pPr>
        <a:defRPr i="1"/>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1" baseline="0">
                <a:effectLst/>
              </a:rPr>
              <a:t>Productivity-Susceptibility Analysis Ranking for the Longline Fishery (Vulnerability)</a:t>
            </a:r>
            <a:endParaRPr lang="en-US">
              <a:effectLst/>
            </a:endParaRPr>
          </a:p>
        </c:rich>
      </c:tx>
      <c:overlay val="0"/>
    </c:title>
    <c:autoTitleDeleted val="0"/>
    <c:plotArea>
      <c:layout>
        <c:manualLayout>
          <c:layoutTarget val="inner"/>
          <c:xMode val="edge"/>
          <c:yMode val="edge"/>
          <c:x val="0.44964622724817654"/>
          <c:y val="0.14600453996251034"/>
          <c:w val="0.51500967948623266"/>
          <c:h val="0.82888130930117043"/>
        </c:manualLayout>
      </c:layout>
      <c:barChart>
        <c:barDir val="bar"/>
        <c:grouping val="clustered"/>
        <c:varyColors val="0"/>
        <c:ser>
          <c:idx val="0"/>
          <c:order val="0"/>
          <c:spPr>
            <a:solidFill>
              <a:schemeClr val="tx1"/>
            </a:solidFill>
          </c:spPr>
          <c:invertIfNegative val="0"/>
          <c:cat>
            <c:strRef>
              <c:f>Sheet1!$C$10:$C$31</c:f>
              <c:strCache>
                <c:ptCount val="22"/>
                <c:pt idx="0">
                  <c:v>Carcharhinus longimanus (oceanic whitetip)</c:v>
                </c:pt>
                <c:pt idx="1">
                  <c:v>Alopias vulpinus (common thresher)</c:v>
                </c:pt>
                <c:pt idx="2">
                  <c:v>Prionace glauca (blue)</c:v>
                </c:pt>
                <c:pt idx="3">
                  <c:v>Alopias pelagicus (pelagic thresher)</c:v>
                </c:pt>
                <c:pt idx="4">
                  <c:v>Carcharhinus amblyrhynchos (grey reef)</c:v>
                </c:pt>
                <c:pt idx="5">
                  <c:v>Galeocerdo cuvier (tiger)</c:v>
                </c:pt>
                <c:pt idx="6">
                  <c:v>Triaenodon obesus (whitetip reef)</c:v>
                </c:pt>
                <c:pt idx="7">
                  <c:v>Carcharhinus galapagensis (galapagos)</c:v>
                </c:pt>
                <c:pt idx="8">
                  <c:v>Carcharhinus falciformis (silky)</c:v>
                </c:pt>
                <c:pt idx="9">
                  <c:v>Carcharodon carcharias (great white)</c:v>
                </c:pt>
                <c:pt idx="10">
                  <c:v>Carcharhinus limbatus (blacktip)</c:v>
                </c:pt>
                <c:pt idx="11">
                  <c:v>Sphyrna lewini (scalloped hammerhead)</c:v>
                </c:pt>
                <c:pt idx="12">
                  <c:v>Alopias superciliosus (bigeye thresher)</c:v>
                </c:pt>
                <c:pt idx="13">
                  <c:v>Galeorhinus galeus (tope)</c:v>
                </c:pt>
                <c:pt idx="14">
                  <c:v>Lamna nasus (porbeagle)</c:v>
                </c:pt>
                <c:pt idx="15">
                  <c:v>Carcharhinus leucas (bull)</c:v>
                </c:pt>
                <c:pt idx="16">
                  <c:v>Cetorhinus maximus (basking)</c:v>
                </c:pt>
                <c:pt idx="17">
                  <c:v>Carcharhinus obscurus (dusky)</c:v>
                </c:pt>
                <c:pt idx="18">
                  <c:v>Carcharhinus plumbeus (sandbar)</c:v>
                </c:pt>
                <c:pt idx="19">
                  <c:v>Carcharhinus brachyurus (copper)</c:v>
                </c:pt>
                <c:pt idx="20">
                  <c:v>Isurus oxyrinchus (shortfin mako)</c:v>
                </c:pt>
                <c:pt idx="21">
                  <c:v>Rhincodon typus (whale)</c:v>
                </c:pt>
              </c:strCache>
            </c:strRef>
          </c:cat>
          <c:val>
            <c:numRef>
              <c:f>Sheet1!$I$10:$I$31</c:f>
              <c:numCache>
                <c:formatCode>General</c:formatCode>
                <c:ptCount val="22"/>
                <c:pt idx="0">
                  <c:v>425.20774247044233</c:v>
                </c:pt>
                <c:pt idx="1">
                  <c:v>439.38094333415285</c:v>
                </c:pt>
                <c:pt idx="2">
                  <c:v>442.2152188168223</c:v>
                </c:pt>
                <c:pt idx="3">
                  <c:v>442.21828801306941</c:v>
                </c:pt>
                <c:pt idx="4">
                  <c:v>442.22063153273393</c:v>
                </c:pt>
                <c:pt idx="5">
                  <c:v>447.88568664609056</c:v>
                </c:pt>
                <c:pt idx="6">
                  <c:v>447.88669370996053</c:v>
                </c:pt>
                <c:pt idx="7">
                  <c:v>448.4449442565832</c:v>
                </c:pt>
                <c:pt idx="8">
                  <c:v>456.39330405658887</c:v>
                </c:pt>
                <c:pt idx="9">
                  <c:v>462.06310330295798</c:v>
                </c:pt>
                <c:pt idx="10">
                  <c:v>462.06637210898612</c:v>
                </c:pt>
                <c:pt idx="11">
                  <c:v>473.40113774954108</c:v>
                </c:pt>
                <c:pt idx="12">
                  <c:v>476.23486188598167</c:v>
                </c:pt>
                <c:pt idx="13">
                  <c:v>476.23588994904617</c:v>
                </c:pt>
                <c:pt idx="14">
                  <c:v>476.23743329935752</c:v>
                </c:pt>
                <c:pt idx="15">
                  <c:v>484.73843368036125</c:v>
                </c:pt>
                <c:pt idx="16">
                  <c:v>484.73849072143008</c:v>
                </c:pt>
                <c:pt idx="17">
                  <c:v>484.73915417148839</c:v>
                </c:pt>
                <c:pt idx="18">
                  <c:v>487.57563203900992</c:v>
                </c:pt>
                <c:pt idx="19">
                  <c:v>496.0794098726634</c:v>
                </c:pt>
                <c:pt idx="20">
                  <c:v>504.58610443511026</c:v>
                </c:pt>
                <c:pt idx="21">
                  <c:v>594.94676881025248</c:v>
                </c:pt>
              </c:numCache>
            </c:numRef>
          </c:val>
          <c:extLst>
            <c:ext xmlns:c16="http://schemas.microsoft.com/office/drawing/2014/chart" uri="{C3380CC4-5D6E-409C-BE32-E72D297353CC}">
              <c16:uniqueId val="{00000000-80DA-4E78-8DE6-0C17661FBF76}"/>
            </c:ext>
          </c:extLst>
        </c:ser>
        <c:dLbls>
          <c:showLegendKey val="0"/>
          <c:showVal val="0"/>
          <c:showCatName val="0"/>
          <c:showSerName val="0"/>
          <c:showPercent val="0"/>
          <c:showBubbleSize val="0"/>
        </c:dLbls>
        <c:gapWidth val="150"/>
        <c:axId val="200424064"/>
        <c:axId val="200425856"/>
      </c:barChart>
      <c:catAx>
        <c:axId val="200424064"/>
        <c:scaling>
          <c:orientation val="minMax"/>
        </c:scaling>
        <c:delete val="0"/>
        <c:axPos val="l"/>
        <c:numFmt formatCode="General" sourceLinked="0"/>
        <c:majorTickMark val="out"/>
        <c:minorTickMark val="none"/>
        <c:tickLblPos val="nextTo"/>
        <c:txPr>
          <a:bodyPr/>
          <a:lstStyle/>
          <a:p>
            <a:pPr>
              <a:defRPr i="1"/>
            </a:pPr>
            <a:endParaRPr lang="en-US"/>
          </a:p>
        </c:txPr>
        <c:crossAx val="200425856"/>
        <c:crosses val="autoZero"/>
        <c:auto val="1"/>
        <c:lblAlgn val="ctr"/>
        <c:lblOffset val="100"/>
        <c:noMultiLvlLbl val="0"/>
      </c:catAx>
      <c:valAx>
        <c:axId val="200425856"/>
        <c:scaling>
          <c:orientation val="minMax"/>
        </c:scaling>
        <c:delete val="1"/>
        <c:axPos val="b"/>
        <c:majorGridlines/>
        <c:numFmt formatCode="General" sourceLinked="1"/>
        <c:majorTickMark val="out"/>
        <c:minorTickMark val="none"/>
        <c:tickLblPos val="nextTo"/>
        <c:crossAx val="200424064"/>
        <c:crosses val="autoZero"/>
        <c:crossBetween val="between"/>
      </c:valAx>
    </c:plotArea>
    <c:plotVisOnly val="1"/>
    <c:dispBlanksAs val="gap"/>
    <c:showDLblsOverMax val="0"/>
  </c:chart>
  <c:spPr>
    <a:solidFill>
      <a:schemeClr val="accent5">
        <a:lumMod val="60000"/>
        <a:lumOff val="40000"/>
      </a:schemeClr>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EDC3A-4A51-4BC9-9C51-77148ECCDD6B}" type="datetimeFigureOut">
              <a:rPr lang="en-US" smtClean="0"/>
              <a:t>3/31/2017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1F3DF-9607-4D08-98B4-DD2B4B00C22B}" type="slidenum">
              <a:rPr lang="en-US" smtClean="0"/>
              <a:t>‹#›</a:t>
            </a:fld>
            <a:endParaRPr lang="en-US"/>
          </a:p>
        </p:txBody>
      </p:sp>
    </p:spTree>
    <p:extLst>
      <p:ext uri="{BB962C8B-B14F-4D97-AF65-F5344CB8AC3E}">
        <p14:creationId xmlns:p14="http://schemas.microsoft.com/office/powerpoint/2010/main" val="235499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a:t>
            </a:r>
            <a:r>
              <a:rPr lang="en-US" baseline="0" dirty="0"/>
              <a:t> Specific </a:t>
            </a:r>
            <a:r>
              <a:rPr lang="en-US" baseline="0" dirty="0" err="1"/>
              <a:t>Plots.r</a:t>
            </a:r>
            <a:endParaRPr lang="en-US" baseline="0" dirty="0"/>
          </a:p>
          <a:p>
            <a:r>
              <a:rPr lang="en-US" baseline="0" dirty="0"/>
              <a:t>Plot:  </a:t>
            </a:r>
            <a:r>
              <a:rPr lang="en-US" baseline="0" dirty="0" err="1"/>
              <a:t>SppSpOceanBSH</a:t>
            </a:r>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10</a:t>
            </a:fld>
            <a:endParaRPr lang="en-US"/>
          </a:p>
        </p:txBody>
      </p:sp>
    </p:spTree>
    <p:extLst>
      <p:ext uri="{BB962C8B-B14F-4D97-AF65-F5344CB8AC3E}">
        <p14:creationId xmlns:p14="http://schemas.microsoft.com/office/powerpoint/2010/main" val="1429182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SppSpFlagBSH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20</a:t>
            </a:fld>
            <a:endParaRPr lang="en-US"/>
          </a:p>
        </p:txBody>
      </p:sp>
    </p:spTree>
    <p:extLst>
      <p:ext uri="{BB962C8B-B14F-4D97-AF65-F5344CB8AC3E}">
        <p14:creationId xmlns:p14="http://schemas.microsoft.com/office/powerpoint/2010/main" val="247145246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IOTC</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Browser_I6bplot.png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124</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IOTC</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Browser_I6cplot.png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125</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Browser_Igearplot.png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126</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127</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128</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129</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130</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131</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133</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LL </a:t>
            </a:r>
            <a:r>
              <a:rPr lang="en-US" dirty="0" err="1"/>
              <a:t>Hooks.R</a:t>
            </a:r>
            <a:endParaRPr lang="en-US" dirty="0"/>
          </a:p>
          <a:p>
            <a:r>
              <a:rPr lang="en-US" dirty="0"/>
              <a:t>Plot:  Browser_W1plot.png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134</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SppSpFlagBSH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21</a:t>
            </a:fld>
            <a:endParaRPr lang="en-US"/>
          </a:p>
        </p:txBody>
      </p:sp>
    </p:spTree>
    <p:extLst>
      <p:ext uri="{BB962C8B-B14F-4D97-AF65-F5344CB8AC3E}">
        <p14:creationId xmlns:p14="http://schemas.microsoft.com/office/powerpoint/2010/main" val="247145246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PS </a:t>
            </a:r>
            <a:r>
              <a:rPr lang="en-US" dirty="0" err="1"/>
              <a:t>Effort.R</a:t>
            </a:r>
            <a:endParaRPr lang="en-US" dirty="0"/>
          </a:p>
          <a:p>
            <a:r>
              <a:rPr lang="en-US" dirty="0"/>
              <a:t>Plot</a:t>
            </a:r>
            <a:r>
              <a:rPr lang="en-US"/>
              <a:t>:  Browser_W2plot.png</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135</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136</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PS </a:t>
            </a:r>
            <a:r>
              <a:rPr lang="en-US" dirty="0" err="1"/>
              <a:t>Effort.R</a:t>
            </a:r>
            <a:endParaRPr lang="en-US" dirty="0"/>
          </a:p>
          <a:p>
            <a:r>
              <a:rPr lang="en-US" dirty="0"/>
              <a:t>Plot</a:t>
            </a:r>
            <a:r>
              <a:rPr lang="en-US"/>
              <a:t>:  Browser_W2plot.png</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137</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PS </a:t>
            </a:r>
            <a:r>
              <a:rPr lang="en-US" dirty="0" err="1"/>
              <a:t>Effort.R</a:t>
            </a:r>
            <a:endParaRPr lang="en-US" dirty="0"/>
          </a:p>
          <a:p>
            <a:r>
              <a:rPr lang="en-US" dirty="0"/>
              <a:t>Plot:  Browser_W2plot.png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138</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139</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WCPFC</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Browser_W5aplot.png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140</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Catch</a:t>
            </a:r>
            <a:r>
              <a:rPr lang="en-US" baseline="0" dirty="0"/>
              <a:t> by Species from Observer </a:t>
            </a:r>
            <a:r>
              <a:rPr lang="en-US" baseline="0" dirty="0" err="1"/>
              <a:t>Data.R</a:t>
            </a:r>
            <a:endParaRPr lang="en-US" dirty="0"/>
          </a:p>
          <a:p>
            <a:r>
              <a:rPr lang="en-US" dirty="0"/>
              <a:t>Plot:  Browser_W5cplot.png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141</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WCPFC</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Browser_W5bplot.png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142</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Catch</a:t>
            </a:r>
            <a:r>
              <a:rPr lang="en-US" baseline="0" dirty="0"/>
              <a:t> by Species from Observer </a:t>
            </a:r>
            <a:r>
              <a:rPr lang="en-US" baseline="0" dirty="0" err="1"/>
              <a:t>Data.R</a:t>
            </a:r>
            <a:endParaRPr lang="en-US" dirty="0"/>
          </a:p>
          <a:p>
            <a:r>
              <a:rPr lang="en-US" dirty="0"/>
              <a:t>Plot:  Browser_W5dplot.png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143</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Browser_W6zplot.png  </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144</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22</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WCPFC</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Browser_W6aplot.png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145</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WCPFC</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Browser_W6bplot.png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146</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Browser_Wgearplot.png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147</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148</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149</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150</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a:t>
            </a:r>
            <a:r>
              <a:rPr lang="en-US" baseline="0" dirty="0"/>
              <a:t> Bar Charts for LL </a:t>
            </a:r>
            <a:r>
              <a:rPr lang="en-US" baseline="0" dirty="0" err="1"/>
              <a:t>Hooks.R</a:t>
            </a:r>
            <a:endParaRPr lang="en-US" baseline="0" dirty="0"/>
          </a:p>
          <a:p>
            <a:r>
              <a:rPr lang="en-US" baseline="0" dirty="0"/>
              <a:t>Plot:  Global LL Effort.png</a:t>
            </a:r>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152</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Global Plots</a:t>
            </a:r>
            <a:r>
              <a:rPr lang="en-US" baseline="0" dirty="0"/>
              <a:t> for LL.R</a:t>
            </a:r>
          </a:p>
          <a:p>
            <a:r>
              <a:rPr lang="en-US" baseline="0" dirty="0"/>
              <a:t>Plot:  Llglobalsppplot.png</a:t>
            </a:r>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153</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Global Plots for LL.R</a:t>
            </a:r>
          </a:p>
          <a:p>
            <a:r>
              <a:rPr lang="en-US" dirty="0"/>
              <a:t>Plot:  Llglobalarea.png</a:t>
            </a:r>
          </a:p>
        </p:txBody>
      </p:sp>
      <p:sp>
        <p:nvSpPr>
          <p:cNvPr id="4" name="Slide Number Placeholder 3"/>
          <p:cNvSpPr>
            <a:spLocks noGrp="1"/>
          </p:cNvSpPr>
          <p:nvPr>
            <p:ph type="sldNum" sz="quarter" idx="10"/>
          </p:nvPr>
        </p:nvSpPr>
        <p:spPr/>
        <p:txBody>
          <a:bodyPr/>
          <a:lstStyle/>
          <a:p>
            <a:fld id="{7091F3DF-9607-4D08-98B4-DD2B4B00C22B}" type="slidenum">
              <a:rPr lang="en-US" smtClean="0"/>
              <a:t>154</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Global Plots for LL.R</a:t>
            </a:r>
          </a:p>
          <a:p>
            <a:r>
              <a:rPr lang="en-US" dirty="0"/>
              <a:t>Plot:  LLflagplot.png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155</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SppSpFlagBSH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27</a:t>
            </a:fld>
            <a:endParaRPr lang="en-US"/>
          </a:p>
        </p:txBody>
      </p:sp>
    </p:spTree>
    <p:extLst>
      <p:ext uri="{BB962C8B-B14F-4D97-AF65-F5344CB8AC3E}">
        <p14:creationId xmlns:p14="http://schemas.microsoft.com/office/powerpoint/2010/main" val="247145246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a:t>
            </a:r>
            <a:r>
              <a:rPr lang="en-US" baseline="0" dirty="0"/>
              <a:t> Bar Charts for PS </a:t>
            </a:r>
            <a:r>
              <a:rPr lang="en-US" baseline="0" dirty="0" err="1"/>
              <a:t>Effort.R</a:t>
            </a:r>
            <a:endParaRPr lang="en-US" baseline="0" dirty="0"/>
          </a:p>
          <a:p>
            <a:r>
              <a:rPr lang="en-US" baseline="0" dirty="0"/>
              <a:t>Plot:  Global PS Effort.png</a:t>
            </a:r>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157</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Global</a:t>
            </a:r>
            <a:r>
              <a:rPr lang="en-US" baseline="0" dirty="0"/>
              <a:t> Plots for PS.R</a:t>
            </a:r>
          </a:p>
          <a:p>
            <a:r>
              <a:rPr lang="en-US" baseline="0" dirty="0"/>
              <a:t>Plot:  Browser_PSGlobalsppplot.png</a:t>
            </a:r>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158</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Global</a:t>
            </a:r>
            <a:r>
              <a:rPr lang="en-US" baseline="0" dirty="0"/>
              <a:t> Plots for PS.R</a:t>
            </a:r>
          </a:p>
          <a:p>
            <a:r>
              <a:rPr lang="en-US" baseline="0" dirty="0"/>
              <a:t>Plot:  Browser_PSGlobalarea.png</a:t>
            </a:r>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159</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Script:  Global</a:t>
            </a:r>
            <a:r>
              <a:rPr lang="en-US" baseline="0" dirty="0"/>
              <a:t> Plots for PS.R</a:t>
            </a:r>
          </a:p>
          <a:p>
            <a:r>
              <a:rPr lang="en-US" baseline="0" dirty="0"/>
              <a:t>Plot:  Browser_PSflagplot.png</a:t>
            </a:r>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160</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Browser_all5zplot.png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162</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Browser_all6zplot.png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163</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Browser_Flagzplot.png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164</a:t>
            </a:fld>
            <a:endParaRPr lang="en-US"/>
          </a:p>
        </p:txBody>
      </p:sp>
    </p:spTree>
    <p:extLst>
      <p:ext uri="{BB962C8B-B14F-4D97-AF65-F5344CB8AC3E}">
        <p14:creationId xmlns:p14="http://schemas.microsoft.com/office/powerpoint/2010/main" val="2199104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SppSpFlagBSH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28</a:t>
            </a:fld>
            <a:endParaRPr lang="en-US"/>
          </a:p>
        </p:txBody>
      </p:sp>
    </p:spTree>
    <p:extLst>
      <p:ext uri="{BB962C8B-B14F-4D97-AF65-F5344CB8AC3E}">
        <p14:creationId xmlns:p14="http://schemas.microsoft.com/office/powerpoint/2010/main" val="247145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29</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SppSpOceanFAL</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31</a:t>
            </a:fld>
            <a:endParaRPr lang="en-US"/>
          </a:p>
        </p:txBody>
      </p:sp>
    </p:spTree>
    <p:extLst>
      <p:ext uri="{BB962C8B-B14F-4D97-AF65-F5344CB8AC3E}">
        <p14:creationId xmlns:p14="http://schemas.microsoft.com/office/powerpoint/2010/main" val="2919655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SppSpGearFAL</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32</a:t>
            </a:fld>
            <a:endParaRPr lang="en-US"/>
          </a:p>
        </p:txBody>
      </p:sp>
    </p:spTree>
    <p:extLst>
      <p:ext uri="{BB962C8B-B14F-4D97-AF65-F5344CB8AC3E}">
        <p14:creationId xmlns:p14="http://schemas.microsoft.com/office/powerpoint/2010/main" val="3072650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SppSpFlagFAL</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33</a:t>
            </a:fld>
            <a:endParaRPr lang="en-US"/>
          </a:p>
        </p:txBody>
      </p:sp>
    </p:spTree>
    <p:extLst>
      <p:ext uri="{BB962C8B-B14F-4D97-AF65-F5344CB8AC3E}">
        <p14:creationId xmlns:p14="http://schemas.microsoft.com/office/powerpoint/2010/main" val="4050512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SppSpFlagBSH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34</a:t>
            </a:fld>
            <a:endParaRPr lang="en-US"/>
          </a:p>
        </p:txBody>
      </p:sp>
    </p:spTree>
    <p:extLst>
      <p:ext uri="{BB962C8B-B14F-4D97-AF65-F5344CB8AC3E}">
        <p14:creationId xmlns:p14="http://schemas.microsoft.com/office/powerpoint/2010/main" val="247145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SppSpGearBSH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11</a:t>
            </a:fld>
            <a:endParaRPr lang="en-US"/>
          </a:p>
        </p:txBody>
      </p:sp>
    </p:spTree>
    <p:extLst>
      <p:ext uri="{BB962C8B-B14F-4D97-AF65-F5344CB8AC3E}">
        <p14:creationId xmlns:p14="http://schemas.microsoft.com/office/powerpoint/2010/main" val="1236870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SppSpFlagBSH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35</a:t>
            </a:fld>
            <a:endParaRPr lang="en-US"/>
          </a:p>
        </p:txBody>
      </p:sp>
    </p:spTree>
    <p:extLst>
      <p:ext uri="{BB962C8B-B14F-4D97-AF65-F5344CB8AC3E}">
        <p14:creationId xmlns:p14="http://schemas.microsoft.com/office/powerpoint/2010/main" val="2471452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36</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SppSpOceanTHR</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38</a:t>
            </a:fld>
            <a:endParaRPr lang="en-US"/>
          </a:p>
        </p:txBody>
      </p:sp>
    </p:spTree>
    <p:extLst>
      <p:ext uri="{BB962C8B-B14F-4D97-AF65-F5344CB8AC3E}">
        <p14:creationId xmlns:p14="http://schemas.microsoft.com/office/powerpoint/2010/main" val="3377090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SppSpGearTHR</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39</a:t>
            </a:fld>
            <a:endParaRPr lang="en-US"/>
          </a:p>
        </p:txBody>
      </p:sp>
    </p:spTree>
    <p:extLst>
      <p:ext uri="{BB962C8B-B14F-4D97-AF65-F5344CB8AC3E}">
        <p14:creationId xmlns:p14="http://schemas.microsoft.com/office/powerpoint/2010/main" val="3402453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SppSpFlagTHR</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40</a:t>
            </a:fld>
            <a:endParaRPr lang="en-US"/>
          </a:p>
        </p:txBody>
      </p:sp>
    </p:spTree>
    <p:extLst>
      <p:ext uri="{BB962C8B-B14F-4D97-AF65-F5344CB8AC3E}">
        <p14:creationId xmlns:p14="http://schemas.microsoft.com/office/powerpoint/2010/main" val="1203409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SppSpFlagBSH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41</a:t>
            </a:fld>
            <a:endParaRPr lang="en-US"/>
          </a:p>
        </p:txBody>
      </p:sp>
    </p:spTree>
    <p:extLst>
      <p:ext uri="{BB962C8B-B14F-4D97-AF65-F5344CB8AC3E}">
        <p14:creationId xmlns:p14="http://schemas.microsoft.com/office/powerpoint/2010/main" val="2471452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SppSpFlagBSH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42</a:t>
            </a:fld>
            <a:endParaRPr lang="en-US"/>
          </a:p>
        </p:txBody>
      </p:sp>
    </p:spTree>
    <p:extLst>
      <p:ext uri="{BB962C8B-B14F-4D97-AF65-F5344CB8AC3E}">
        <p14:creationId xmlns:p14="http://schemas.microsoft.com/office/powerpoint/2010/main" val="2471452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43</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SppSpOceanPOR</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45</a:t>
            </a:fld>
            <a:endParaRPr lang="en-US"/>
          </a:p>
        </p:txBody>
      </p:sp>
    </p:spTree>
    <p:extLst>
      <p:ext uri="{BB962C8B-B14F-4D97-AF65-F5344CB8AC3E}">
        <p14:creationId xmlns:p14="http://schemas.microsoft.com/office/powerpoint/2010/main" val="130300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SppSpGearPOR</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46</a:t>
            </a:fld>
            <a:endParaRPr lang="en-US"/>
          </a:p>
        </p:txBody>
      </p:sp>
    </p:spTree>
    <p:extLst>
      <p:ext uri="{BB962C8B-B14F-4D97-AF65-F5344CB8AC3E}">
        <p14:creationId xmlns:p14="http://schemas.microsoft.com/office/powerpoint/2010/main" val="184944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SppSpFlagBSH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12</a:t>
            </a:fld>
            <a:endParaRPr lang="en-US"/>
          </a:p>
        </p:txBody>
      </p:sp>
    </p:spTree>
    <p:extLst>
      <p:ext uri="{BB962C8B-B14F-4D97-AF65-F5344CB8AC3E}">
        <p14:creationId xmlns:p14="http://schemas.microsoft.com/office/powerpoint/2010/main" val="2471452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SppSpFlagPOR</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47</a:t>
            </a:fld>
            <a:endParaRPr lang="en-US"/>
          </a:p>
        </p:txBody>
      </p:sp>
    </p:spTree>
    <p:extLst>
      <p:ext uri="{BB962C8B-B14F-4D97-AF65-F5344CB8AC3E}">
        <p14:creationId xmlns:p14="http://schemas.microsoft.com/office/powerpoint/2010/main" val="446113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SppSpFlagBSH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48</a:t>
            </a:fld>
            <a:endParaRPr lang="en-US"/>
          </a:p>
        </p:txBody>
      </p:sp>
    </p:spTree>
    <p:extLst>
      <p:ext uri="{BB962C8B-B14F-4D97-AF65-F5344CB8AC3E}">
        <p14:creationId xmlns:p14="http://schemas.microsoft.com/office/powerpoint/2010/main" val="2471452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SppSpFlagBSH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49</a:t>
            </a:fld>
            <a:endParaRPr lang="en-US"/>
          </a:p>
        </p:txBody>
      </p:sp>
    </p:spTree>
    <p:extLst>
      <p:ext uri="{BB962C8B-B14F-4D97-AF65-F5344CB8AC3E}">
        <p14:creationId xmlns:p14="http://schemas.microsoft.com/office/powerpoint/2010/main" val="2471452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50</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SppSpOceanSPY</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52</a:t>
            </a:fld>
            <a:endParaRPr lang="en-US"/>
          </a:p>
        </p:txBody>
      </p:sp>
    </p:spTree>
    <p:extLst>
      <p:ext uri="{BB962C8B-B14F-4D97-AF65-F5344CB8AC3E}">
        <p14:creationId xmlns:p14="http://schemas.microsoft.com/office/powerpoint/2010/main" val="4154883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SppSpGearSPY</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53</a:t>
            </a:fld>
            <a:endParaRPr lang="en-US"/>
          </a:p>
        </p:txBody>
      </p:sp>
    </p:spTree>
    <p:extLst>
      <p:ext uri="{BB962C8B-B14F-4D97-AF65-F5344CB8AC3E}">
        <p14:creationId xmlns:p14="http://schemas.microsoft.com/office/powerpoint/2010/main" val="2219427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SppSpFlagSPY</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54</a:t>
            </a:fld>
            <a:endParaRPr lang="en-US"/>
          </a:p>
        </p:txBody>
      </p:sp>
    </p:spTree>
    <p:extLst>
      <p:ext uri="{BB962C8B-B14F-4D97-AF65-F5344CB8AC3E}">
        <p14:creationId xmlns:p14="http://schemas.microsoft.com/office/powerpoint/2010/main" val="2999087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SppSpFlagBSH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55</a:t>
            </a:fld>
            <a:endParaRPr lang="en-US"/>
          </a:p>
        </p:txBody>
      </p:sp>
    </p:spTree>
    <p:extLst>
      <p:ext uri="{BB962C8B-B14F-4D97-AF65-F5344CB8AC3E}">
        <p14:creationId xmlns:p14="http://schemas.microsoft.com/office/powerpoint/2010/main" val="2471452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56</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SppSpOceanRHN</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58</a:t>
            </a:fld>
            <a:endParaRPr lang="en-US"/>
          </a:p>
        </p:txBody>
      </p:sp>
    </p:spTree>
    <p:extLst>
      <p:ext uri="{BB962C8B-B14F-4D97-AF65-F5344CB8AC3E}">
        <p14:creationId xmlns:p14="http://schemas.microsoft.com/office/powerpoint/2010/main" val="3352211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SppSpFlagBSH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13</a:t>
            </a:fld>
            <a:endParaRPr lang="en-US"/>
          </a:p>
        </p:txBody>
      </p:sp>
    </p:spTree>
    <p:extLst>
      <p:ext uri="{BB962C8B-B14F-4D97-AF65-F5344CB8AC3E}">
        <p14:creationId xmlns:p14="http://schemas.microsoft.com/office/powerpoint/2010/main" val="2471452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SppSpGearRHN</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59</a:t>
            </a:fld>
            <a:endParaRPr lang="en-US"/>
          </a:p>
        </p:txBody>
      </p:sp>
    </p:spTree>
    <p:extLst>
      <p:ext uri="{BB962C8B-B14F-4D97-AF65-F5344CB8AC3E}">
        <p14:creationId xmlns:p14="http://schemas.microsoft.com/office/powerpoint/2010/main" val="3421345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SppSpFlagRHN</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60</a:t>
            </a:fld>
            <a:endParaRPr lang="en-US"/>
          </a:p>
        </p:txBody>
      </p:sp>
    </p:spTree>
    <p:extLst>
      <p:ext uri="{BB962C8B-B14F-4D97-AF65-F5344CB8AC3E}">
        <p14:creationId xmlns:p14="http://schemas.microsoft.com/office/powerpoint/2010/main" val="35729807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SppSpFlagBSH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61</a:t>
            </a:fld>
            <a:endParaRPr lang="en-US"/>
          </a:p>
        </p:txBody>
      </p:sp>
    </p:spTree>
    <p:extLst>
      <p:ext uri="{BB962C8B-B14F-4D97-AF65-F5344CB8AC3E}">
        <p14:creationId xmlns:p14="http://schemas.microsoft.com/office/powerpoint/2010/main" val="2471452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62</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SppSpGearRHN</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63</a:t>
            </a:fld>
            <a:endParaRPr lang="en-US"/>
          </a:p>
        </p:txBody>
      </p:sp>
    </p:spTree>
    <p:extLst>
      <p:ext uri="{BB962C8B-B14F-4D97-AF65-F5344CB8AC3E}">
        <p14:creationId xmlns:p14="http://schemas.microsoft.com/office/powerpoint/2010/main" val="12708039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SppSpGearRHN</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64</a:t>
            </a:fld>
            <a:endParaRPr lang="en-US"/>
          </a:p>
        </p:txBody>
      </p:sp>
    </p:spTree>
    <p:extLst>
      <p:ext uri="{BB962C8B-B14F-4D97-AF65-F5344CB8AC3E}">
        <p14:creationId xmlns:p14="http://schemas.microsoft.com/office/powerpoint/2010/main" val="12708039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SppSpOceanOTH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65</a:t>
            </a:fld>
            <a:endParaRPr lang="en-US"/>
          </a:p>
        </p:txBody>
      </p:sp>
    </p:spTree>
    <p:extLst>
      <p:ext uri="{BB962C8B-B14F-4D97-AF65-F5344CB8AC3E}">
        <p14:creationId xmlns:p14="http://schemas.microsoft.com/office/powerpoint/2010/main" val="8225864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SppSpGearOTH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66</a:t>
            </a:fld>
            <a:endParaRPr lang="en-US"/>
          </a:p>
        </p:txBody>
      </p:sp>
    </p:spTree>
    <p:extLst>
      <p:ext uri="{BB962C8B-B14F-4D97-AF65-F5344CB8AC3E}">
        <p14:creationId xmlns:p14="http://schemas.microsoft.com/office/powerpoint/2010/main" val="41361143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SppSpFlagOTH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67</a:t>
            </a:fld>
            <a:endParaRPr lang="en-US"/>
          </a:p>
        </p:txBody>
      </p:sp>
    </p:spTree>
    <p:extLst>
      <p:ext uri="{BB962C8B-B14F-4D97-AF65-F5344CB8AC3E}">
        <p14:creationId xmlns:p14="http://schemas.microsoft.com/office/powerpoint/2010/main" val="41781457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68</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SppSpFlagBSH</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14</a:t>
            </a:fld>
            <a:endParaRPr lang="en-US"/>
          </a:p>
        </p:txBody>
      </p:sp>
    </p:spTree>
    <p:extLst>
      <p:ext uri="{BB962C8B-B14F-4D97-AF65-F5344CB8AC3E}">
        <p14:creationId xmlns:p14="http://schemas.microsoft.com/office/powerpoint/2010/main" val="24714524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SppSpOceanSHK</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70</a:t>
            </a:fld>
            <a:endParaRPr lang="en-US"/>
          </a:p>
        </p:txBody>
      </p:sp>
    </p:spTree>
    <p:extLst>
      <p:ext uri="{BB962C8B-B14F-4D97-AF65-F5344CB8AC3E}">
        <p14:creationId xmlns:p14="http://schemas.microsoft.com/office/powerpoint/2010/main" val="23604861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SppSpGearSHK</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71</a:t>
            </a:fld>
            <a:endParaRPr lang="en-US"/>
          </a:p>
        </p:txBody>
      </p:sp>
    </p:spTree>
    <p:extLst>
      <p:ext uri="{BB962C8B-B14F-4D97-AF65-F5344CB8AC3E}">
        <p14:creationId xmlns:p14="http://schemas.microsoft.com/office/powerpoint/2010/main" val="4465836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SppSpFlagSHK</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72</a:t>
            </a:fld>
            <a:endParaRPr lang="en-US"/>
          </a:p>
        </p:txBody>
      </p:sp>
    </p:spTree>
    <p:extLst>
      <p:ext uri="{BB962C8B-B14F-4D97-AF65-F5344CB8AC3E}">
        <p14:creationId xmlns:p14="http://schemas.microsoft.com/office/powerpoint/2010/main" val="29852962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73</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75</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LL </a:t>
            </a:r>
            <a:r>
              <a:rPr lang="en-US" dirty="0" err="1"/>
              <a:t>Hooks.R</a:t>
            </a:r>
            <a:endParaRPr lang="en-US" dirty="0"/>
          </a:p>
          <a:p>
            <a:r>
              <a:rPr lang="en-US" dirty="0"/>
              <a:t>Plot:  Browser_S1plot.png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76</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PS </a:t>
            </a:r>
            <a:r>
              <a:rPr lang="en-US" dirty="0" err="1"/>
              <a:t>Effort.R</a:t>
            </a:r>
            <a:endParaRPr lang="en-US" dirty="0"/>
          </a:p>
          <a:p>
            <a:r>
              <a:rPr lang="en-US" dirty="0"/>
              <a:t>Plot:  Browser_S2plot.png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77</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CCSBT</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Browser_S5aplot.png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78</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PS </a:t>
            </a:r>
            <a:r>
              <a:rPr lang="en-US" dirty="0" err="1"/>
              <a:t>Effort.R</a:t>
            </a:r>
            <a:endParaRPr lang="en-US" dirty="0"/>
          </a:p>
          <a:p>
            <a:r>
              <a:rPr lang="en-US" dirty="0"/>
              <a:t>Plot:  Browser_S2plot.png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79</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PS </a:t>
            </a:r>
            <a:r>
              <a:rPr lang="en-US" dirty="0" err="1"/>
              <a:t>Effort.R</a:t>
            </a:r>
            <a:endParaRPr lang="en-US" dirty="0"/>
          </a:p>
          <a:p>
            <a:r>
              <a:rPr lang="en-US" dirty="0"/>
              <a:t>Plot:  Browser_S2plot.png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80</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15</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82</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LL </a:t>
            </a:r>
            <a:r>
              <a:rPr lang="en-US" dirty="0" err="1"/>
              <a:t>Hooks.R</a:t>
            </a:r>
            <a:endParaRPr lang="en-US" dirty="0"/>
          </a:p>
          <a:p>
            <a:r>
              <a:rPr lang="en-US" dirty="0"/>
              <a:t>Plot:  Browser_E1plot.png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83</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PS </a:t>
            </a:r>
            <a:r>
              <a:rPr lang="en-US" dirty="0" err="1"/>
              <a:t>Effort.R</a:t>
            </a:r>
            <a:endParaRPr lang="en-US" dirty="0"/>
          </a:p>
          <a:p>
            <a:r>
              <a:rPr lang="en-US" dirty="0"/>
              <a:t>Plot:  Browser_E2plot.png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84</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Catch by Species from Observer </a:t>
            </a:r>
            <a:r>
              <a:rPr lang="en-US" dirty="0" err="1"/>
              <a:t>Data.R</a:t>
            </a:r>
            <a:endParaRPr lang="en-US" dirty="0"/>
          </a:p>
          <a:p>
            <a:r>
              <a:rPr lang="en-US" dirty="0"/>
              <a:t>Plot:  Browser_E5bplot.png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85</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endParaRPr lang="en-US" dirty="0"/>
          </a:p>
          <a:p>
            <a:r>
              <a:rPr lang="en-US" dirty="0"/>
              <a:t>Plot:  Browser_E6zplot.png</a:t>
            </a:r>
          </a:p>
          <a:p>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86</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IATTC</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Browser_E6aplot.png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87</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IATTC</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Browser_E6bplot.png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88</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89</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PS </a:t>
            </a:r>
            <a:r>
              <a:rPr lang="en-US" dirty="0" err="1"/>
              <a:t>Effort.R</a:t>
            </a:r>
            <a:endParaRPr lang="en-US" dirty="0"/>
          </a:p>
          <a:p>
            <a:r>
              <a:rPr lang="en-US" dirty="0"/>
              <a:t>Plot:  Browser_E2plot.png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90</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91</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SppSpOceanMAK</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17</a:t>
            </a:fld>
            <a:endParaRPr lang="en-US"/>
          </a:p>
        </p:txBody>
      </p:sp>
    </p:spTree>
    <p:extLst>
      <p:ext uri="{BB962C8B-B14F-4D97-AF65-F5344CB8AC3E}">
        <p14:creationId xmlns:p14="http://schemas.microsoft.com/office/powerpoint/2010/main" val="13114423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92</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93</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95</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LL </a:t>
            </a:r>
            <a:r>
              <a:rPr lang="en-US" dirty="0" err="1"/>
              <a:t>Hooks.R</a:t>
            </a:r>
            <a:endParaRPr lang="en-US" dirty="0"/>
          </a:p>
          <a:p>
            <a:r>
              <a:rPr lang="en-US" dirty="0"/>
              <a:t>Plot:  Browser_A1plot.png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96</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PS </a:t>
            </a:r>
            <a:r>
              <a:rPr lang="en-US" dirty="0" err="1"/>
              <a:t>Effort.R</a:t>
            </a:r>
            <a:endParaRPr lang="en-US" dirty="0"/>
          </a:p>
          <a:p>
            <a:r>
              <a:rPr lang="en-US" dirty="0"/>
              <a:t>Plot:  Browser_A2plot.png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97</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98</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PS </a:t>
            </a:r>
            <a:r>
              <a:rPr lang="en-US" dirty="0" err="1"/>
              <a:t>Effort.R</a:t>
            </a:r>
            <a:endParaRPr lang="en-US" dirty="0"/>
          </a:p>
          <a:p>
            <a:r>
              <a:rPr lang="en-US" dirty="0"/>
              <a:t>Plot:  Browser_A2plot.png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99</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PS </a:t>
            </a:r>
            <a:r>
              <a:rPr lang="en-US" dirty="0" err="1"/>
              <a:t>Effort.R</a:t>
            </a:r>
            <a:endParaRPr lang="en-US" dirty="0"/>
          </a:p>
          <a:p>
            <a:r>
              <a:rPr lang="en-US" dirty="0"/>
              <a:t>Plot:  Browser_A2plot.png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100</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a:t>
            </a:r>
            <a:r>
              <a:rPr lang="en-US" baseline="0" dirty="0"/>
              <a:t> </a:t>
            </a:r>
            <a:r>
              <a:rPr lang="en-US" baseline="0" dirty="0" err="1"/>
              <a:t>Composites.R</a:t>
            </a:r>
            <a:endParaRPr lang="en-US" dirty="0"/>
          </a:p>
          <a:p>
            <a:r>
              <a:rPr lang="en-US" dirty="0"/>
              <a:t>Plot:  Browser_A5z.png </a:t>
            </a:r>
          </a:p>
        </p:txBody>
      </p:sp>
      <p:sp>
        <p:nvSpPr>
          <p:cNvPr id="4" name="Slide Number Placeholder 3"/>
          <p:cNvSpPr>
            <a:spLocks noGrp="1"/>
          </p:cNvSpPr>
          <p:nvPr>
            <p:ph type="sldNum" sz="quarter" idx="10"/>
          </p:nvPr>
        </p:nvSpPr>
        <p:spPr/>
        <p:txBody>
          <a:bodyPr/>
          <a:lstStyle/>
          <a:p>
            <a:fld id="{7091F3DF-9607-4D08-98B4-DD2B4B00C22B}" type="slidenum">
              <a:rPr lang="en-US" smtClean="0"/>
              <a:t>101</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ICCAT</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Browser_A5aplot.png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102</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SppSpGearMAK</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18</a:t>
            </a:fld>
            <a:endParaRPr lang="en-US"/>
          </a:p>
        </p:txBody>
      </p:sp>
    </p:spTree>
    <p:extLst>
      <p:ext uri="{BB962C8B-B14F-4D97-AF65-F5344CB8AC3E}">
        <p14:creationId xmlns:p14="http://schemas.microsoft.com/office/powerpoint/2010/main" val="5578207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ICCAT</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Browser_A5bplot.png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103</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ICCAT</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Browser_A5cplot.png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104</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endParaRPr lang="en-US" dirty="0"/>
          </a:p>
          <a:p>
            <a:r>
              <a:rPr lang="en-US" dirty="0"/>
              <a:t>Plot:   Browser_A6z.png</a:t>
            </a:r>
          </a:p>
        </p:txBody>
      </p:sp>
      <p:sp>
        <p:nvSpPr>
          <p:cNvPr id="4" name="Slide Number Placeholder 3"/>
          <p:cNvSpPr>
            <a:spLocks noGrp="1"/>
          </p:cNvSpPr>
          <p:nvPr>
            <p:ph type="sldNum" sz="quarter" idx="10"/>
          </p:nvPr>
        </p:nvSpPr>
        <p:spPr/>
        <p:txBody>
          <a:bodyPr/>
          <a:lstStyle/>
          <a:p>
            <a:fld id="{7091F3DF-9607-4D08-98B4-DD2B4B00C22B}" type="slidenum">
              <a:rPr lang="en-US" smtClean="0"/>
              <a:t>105</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ICCAT</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Browser_A6aplot.png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106</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ICCAT</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Browser_I6bplot.png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107</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ICCAT</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Browser_I6cplot.png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108</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Browser_Agearplot.png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109</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110</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111</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Browser_Egearplot.png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112</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Species Specific </a:t>
            </a:r>
            <a:r>
              <a:rPr lang="en-US" dirty="0" err="1"/>
              <a:t>Plots.r</a:t>
            </a:r>
            <a:endParaRPr lang="en-US" dirty="0"/>
          </a:p>
          <a:p>
            <a:r>
              <a:rPr lang="en-US" dirty="0"/>
              <a:t>Plot:  </a:t>
            </a:r>
            <a:r>
              <a:rPr lang="en-US" dirty="0" err="1"/>
              <a:t>SppSpFlagMAK</a:t>
            </a:r>
            <a:endParaRPr lang="en-US" dirty="0"/>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19</a:t>
            </a:fld>
            <a:endParaRPr lang="en-US"/>
          </a:p>
        </p:txBody>
      </p:sp>
    </p:spTree>
    <p:extLst>
      <p:ext uri="{BB962C8B-B14F-4D97-AF65-F5344CB8AC3E}">
        <p14:creationId xmlns:p14="http://schemas.microsoft.com/office/powerpoint/2010/main" val="40881161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114</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LL </a:t>
            </a:r>
            <a:r>
              <a:rPr lang="en-US" dirty="0" err="1"/>
              <a:t>Hooks.R</a:t>
            </a:r>
            <a:endParaRPr lang="en-US" dirty="0"/>
          </a:p>
          <a:p>
            <a:r>
              <a:rPr lang="en-US" dirty="0"/>
              <a:t>Plot:  Browser_I1plot.png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115</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PS </a:t>
            </a:r>
            <a:r>
              <a:rPr lang="en-US" dirty="0" err="1"/>
              <a:t>Effort.R</a:t>
            </a:r>
            <a:endParaRPr lang="en-US" dirty="0"/>
          </a:p>
          <a:p>
            <a:r>
              <a:rPr lang="en-US" dirty="0"/>
              <a:t>Plot:  Browser_I2plot.png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116</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Simple Bar Charts for PS </a:t>
            </a:r>
            <a:r>
              <a:rPr lang="en-US" dirty="0" err="1"/>
              <a:t>Effort.R</a:t>
            </a:r>
            <a:endParaRPr lang="en-US" dirty="0"/>
          </a:p>
          <a:p>
            <a:r>
              <a:rPr lang="en-US" dirty="0"/>
              <a:t>Plot:  Browser_I2plot.png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117</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a:t>
            </a:r>
            <a:r>
              <a:rPr lang="en-US" baseline="0" dirty="0"/>
              <a:t> </a:t>
            </a:r>
            <a:r>
              <a:rPr lang="en-US" baseline="0" dirty="0" err="1"/>
              <a:t>Composites.R</a:t>
            </a:r>
            <a:endParaRPr lang="en-US" dirty="0"/>
          </a:p>
          <a:p>
            <a:r>
              <a:rPr lang="en-US" dirty="0"/>
              <a:t>Plot:   Browser_I5zplot.png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118</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IOTC</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Browser_I5aplot.png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119</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IOTC</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Browser_I5bplot.png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120</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IOTC</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Browser_I5cplot.png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121</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Shark Catch </a:t>
            </a:r>
            <a:r>
              <a:rPr lang="en-US" dirty="0" err="1"/>
              <a:t>Composites.R</a:t>
            </a:r>
            <a:r>
              <a:rPr lang="en-US" dirty="0"/>
              <a:t> </a:t>
            </a:r>
          </a:p>
          <a:p>
            <a:r>
              <a:rPr lang="en-US" dirty="0"/>
              <a:t>Plot:  Browser_I6zplot.png</a:t>
            </a:r>
          </a:p>
        </p:txBody>
      </p:sp>
      <p:sp>
        <p:nvSpPr>
          <p:cNvPr id="4" name="Slide Number Placeholder 3"/>
          <p:cNvSpPr>
            <a:spLocks noGrp="1"/>
          </p:cNvSpPr>
          <p:nvPr>
            <p:ph type="sldNum" sz="quarter" idx="10"/>
          </p:nvPr>
        </p:nvSpPr>
        <p:spPr/>
        <p:txBody>
          <a:bodyPr/>
          <a:lstStyle/>
          <a:p>
            <a:fld id="{7091F3DF-9607-4D08-98B4-DD2B4B00C22B}" type="slidenum">
              <a:rPr lang="en-US" smtClean="0"/>
              <a:t>122</a:t>
            </a:fld>
            <a:endParaRPr lang="en-US"/>
          </a:p>
        </p:txBody>
      </p:sp>
    </p:spTree>
    <p:extLst>
      <p:ext uri="{BB962C8B-B14F-4D97-AF65-F5344CB8AC3E}">
        <p14:creationId xmlns:p14="http://schemas.microsoft.com/office/powerpoint/2010/main" val="141809031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IOTC</a:t>
            </a:r>
            <a:r>
              <a:rPr lang="en-US" baseline="0" dirty="0"/>
              <a:t> Make </a:t>
            </a:r>
            <a:r>
              <a:rPr lang="en-US" baseline="0" dirty="0" err="1"/>
              <a:t>Barcharts</a:t>
            </a:r>
            <a:r>
              <a:rPr lang="en-US" baseline="0" dirty="0"/>
              <a:t> from Year, Flag, Species, </a:t>
            </a:r>
            <a:r>
              <a:rPr lang="en-US" baseline="0" dirty="0" err="1"/>
              <a:t>Catch.R</a:t>
            </a:r>
            <a:endParaRPr lang="en-US" dirty="0"/>
          </a:p>
          <a:p>
            <a:r>
              <a:rPr lang="en-US" dirty="0"/>
              <a:t>Plot:  Browser_I6aplot.png</a:t>
            </a:r>
          </a:p>
          <a:p>
            <a:endParaRPr lang="en-US" dirty="0"/>
          </a:p>
        </p:txBody>
      </p:sp>
      <p:sp>
        <p:nvSpPr>
          <p:cNvPr id="4" name="Slide Number Placeholder 3"/>
          <p:cNvSpPr>
            <a:spLocks noGrp="1"/>
          </p:cNvSpPr>
          <p:nvPr>
            <p:ph type="sldNum" sz="quarter" idx="10"/>
          </p:nvPr>
        </p:nvSpPr>
        <p:spPr/>
        <p:txBody>
          <a:bodyPr/>
          <a:lstStyle/>
          <a:p>
            <a:fld id="{7091F3DF-9607-4D08-98B4-DD2B4B00C22B}" type="slidenum">
              <a:rPr lang="en-US" smtClean="0"/>
              <a:t>123</a:t>
            </a:fld>
            <a:endParaRPr lang="en-US"/>
          </a:p>
        </p:txBody>
      </p:sp>
    </p:spTree>
    <p:extLst>
      <p:ext uri="{BB962C8B-B14F-4D97-AF65-F5344CB8AC3E}">
        <p14:creationId xmlns:p14="http://schemas.microsoft.com/office/powerpoint/2010/main" val="1418090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EDD1F4-4070-4CDC-BD63-2C0512D42B6F}"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3372C-8546-41C4-93B1-A8CE9E638DCC}" type="slidenum">
              <a:rPr lang="en-US" smtClean="0"/>
              <a:t>‹#›</a:t>
            </a:fld>
            <a:endParaRPr lang="en-US"/>
          </a:p>
        </p:txBody>
      </p:sp>
    </p:spTree>
    <p:extLst>
      <p:ext uri="{BB962C8B-B14F-4D97-AF65-F5344CB8AC3E}">
        <p14:creationId xmlns:p14="http://schemas.microsoft.com/office/powerpoint/2010/main" val="96248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DD1F4-4070-4CDC-BD63-2C0512D42B6F}"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3372C-8546-41C4-93B1-A8CE9E638DCC}" type="slidenum">
              <a:rPr lang="en-US" smtClean="0"/>
              <a:t>‹#›</a:t>
            </a:fld>
            <a:endParaRPr lang="en-US"/>
          </a:p>
        </p:txBody>
      </p:sp>
    </p:spTree>
    <p:extLst>
      <p:ext uri="{BB962C8B-B14F-4D97-AF65-F5344CB8AC3E}">
        <p14:creationId xmlns:p14="http://schemas.microsoft.com/office/powerpoint/2010/main" val="54529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DD1F4-4070-4CDC-BD63-2C0512D42B6F}"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3372C-8546-41C4-93B1-A8CE9E638DCC}" type="slidenum">
              <a:rPr lang="en-US" smtClean="0"/>
              <a:t>‹#›</a:t>
            </a:fld>
            <a:endParaRPr lang="en-US"/>
          </a:p>
        </p:txBody>
      </p:sp>
    </p:spTree>
    <p:extLst>
      <p:ext uri="{BB962C8B-B14F-4D97-AF65-F5344CB8AC3E}">
        <p14:creationId xmlns:p14="http://schemas.microsoft.com/office/powerpoint/2010/main" val="426272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DD1F4-4070-4CDC-BD63-2C0512D42B6F}"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3372C-8546-41C4-93B1-A8CE9E638DCC}" type="slidenum">
              <a:rPr lang="en-US" smtClean="0"/>
              <a:t>‹#›</a:t>
            </a:fld>
            <a:endParaRPr lang="en-US"/>
          </a:p>
        </p:txBody>
      </p:sp>
    </p:spTree>
    <p:extLst>
      <p:ext uri="{BB962C8B-B14F-4D97-AF65-F5344CB8AC3E}">
        <p14:creationId xmlns:p14="http://schemas.microsoft.com/office/powerpoint/2010/main" val="372156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EDD1F4-4070-4CDC-BD63-2C0512D42B6F}"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3372C-8546-41C4-93B1-A8CE9E638DCC}" type="slidenum">
              <a:rPr lang="en-US" smtClean="0"/>
              <a:t>‹#›</a:t>
            </a:fld>
            <a:endParaRPr lang="en-US"/>
          </a:p>
        </p:txBody>
      </p:sp>
    </p:spTree>
    <p:extLst>
      <p:ext uri="{BB962C8B-B14F-4D97-AF65-F5344CB8AC3E}">
        <p14:creationId xmlns:p14="http://schemas.microsoft.com/office/powerpoint/2010/main" val="247045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EDD1F4-4070-4CDC-BD63-2C0512D42B6F}"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3372C-8546-41C4-93B1-A8CE9E638DCC}" type="slidenum">
              <a:rPr lang="en-US" smtClean="0"/>
              <a:t>‹#›</a:t>
            </a:fld>
            <a:endParaRPr lang="en-US"/>
          </a:p>
        </p:txBody>
      </p:sp>
    </p:spTree>
    <p:extLst>
      <p:ext uri="{BB962C8B-B14F-4D97-AF65-F5344CB8AC3E}">
        <p14:creationId xmlns:p14="http://schemas.microsoft.com/office/powerpoint/2010/main" val="192878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EDD1F4-4070-4CDC-BD63-2C0512D42B6F}" type="datetimeFigureOut">
              <a:rPr lang="en-US" smtClean="0"/>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03372C-8546-41C4-93B1-A8CE9E638DCC}" type="slidenum">
              <a:rPr lang="en-US" smtClean="0"/>
              <a:t>‹#›</a:t>
            </a:fld>
            <a:endParaRPr lang="en-US"/>
          </a:p>
        </p:txBody>
      </p:sp>
    </p:spTree>
    <p:extLst>
      <p:ext uri="{BB962C8B-B14F-4D97-AF65-F5344CB8AC3E}">
        <p14:creationId xmlns:p14="http://schemas.microsoft.com/office/powerpoint/2010/main" val="99743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EDD1F4-4070-4CDC-BD63-2C0512D42B6F}" type="datetimeFigureOut">
              <a:rPr lang="en-US" smtClean="0"/>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03372C-8546-41C4-93B1-A8CE9E638DCC}" type="slidenum">
              <a:rPr lang="en-US" smtClean="0"/>
              <a:t>‹#›</a:t>
            </a:fld>
            <a:endParaRPr lang="en-US"/>
          </a:p>
        </p:txBody>
      </p:sp>
    </p:spTree>
    <p:extLst>
      <p:ext uri="{BB962C8B-B14F-4D97-AF65-F5344CB8AC3E}">
        <p14:creationId xmlns:p14="http://schemas.microsoft.com/office/powerpoint/2010/main" val="133324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DD1F4-4070-4CDC-BD63-2C0512D42B6F}" type="datetimeFigureOut">
              <a:rPr lang="en-US" smtClean="0"/>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03372C-8546-41C4-93B1-A8CE9E638DCC}" type="slidenum">
              <a:rPr lang="en-US" smtClean="0"/>
              <a:t>‹#›</a:t>
            </a:fld>
            <a:endParaRPr lang="en-US"/>
          </a:p>
        </p:txBody>
      </p:sp>
    </p:spTree>
    <p:extLst>
      <p:ext uri="{BB962C8B-B14F-4D97-AF65-F5344CB8AC3E}">
        <p14:creationId xmlns:p14="http://schemas.microsoft.com/office/powerpoint/2010/main" val="239144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EDD1F4-4070-4CDC-BD63-2C0512D42B6F}"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3372C-8546-41C4-93B1-A8CE9E638DCC}" type="slidenum">
              <a:rPr lang="en-US" smtClean="0"/>
              <a:t>‹#›</a:t>
            </a:fld>
            <a:endParaRPr lang="en-US"/>
          </a:p>
        </p:txBody>
      </p:sp>
    </p:spTree>
    <p:extLst>
      <p:ext uri="{BB962C8B-B14F-4D97-AF65-F5344CB8AC3E}">
        <p14:creationId xmlns:p14="http://schemas.microsoft.com/office/powerpoint/2010/main" val="2062027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EDD1F4-4070-4CDC-BD63-2C0512D42B6F}"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3372C-8546-41C4-93B1-A8CE9E638DCC}" type="slidenum">
              <a:rPr lang="en-US" smtClean="0"/>
              <a:t>‹#›</a:t>
            </a:fld>
            <a:endParaRPr lang="en-US"/>
          </a:p>
        </p:txBody>
      </p:sp>
    </p:spTree>
    <p:extLst>
      <p:ext uri="{BB962C8B-B14F-4D97-AF65-F5344CB8AC3E}">
        <p14:creationId xmlns:p14="http://schemas.microsoft.com/office/powerpoint/2010/main" val="251370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DD1F4-4070-4CDC-BD63-2C0512D42B6F}" type="datetimeFigureOut">
              <a:rPr lang="en-US" smtClean="0"/>
              <a:t>3/31/2017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3372C-8546-41C4-93B1-A8CE9E638DCC}" type="slidenum">
              <a:rPr lang="en-US" smtClean="0"/>
              <a:t>‹#›</a:t>
            </a:fld>
            <a:endParaRPr lang="en-US"/>
          </a:p>
        </p:txBody>
      </p:sp>
    </p:spTree>
    <p:extLst>
      <p:ext uri="{BB962C8B-B14F-4D97-AF65-F5344CB8AC3E}">
        <p14:creationId xmlns:p14="http://schemas.microsoft.com/office/powerpoint/2010/main" val="36994960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microsoft.com/office/2007/relationships/hdphoto" Target="../media/hdphoto1.wdp"/><Relationship Id="rId7"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2.jpeg"/><Relationship Id="rId9" Type="http://schemas.openxmlformats.org/officeDocument/2006/relationships/slide" Target="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1.xml"/><Relationship Id="rId4" Type="http://schemas.openxmlformats.org/officeDocument/2006/relationships/slide" Target="slide9.xml"/><Relationship Id="rId9" Type="http://schemas.openxmlformats.org/officeDocument/2006/relationships/image" Target="../media/image20.png"/></Relationships>
</file>

<file path=ppt/slides/_rels/slide10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slide" Target="slide100.xml"/><Relationship Id="rId5" Type="http://schemas.openxmlformats.org/officeDocument/2006/relationships/slide" Target="slide1.xml"/><Relationship Id="rId4" Type="http://schemas.openxmlformats.org/officeDocument/2006/relationships/slide" Target="slide98.xml"/></Relationships>
</file>

<file path=ppt/slides/_rels/slide101.xml.rels><?xml version="1.0" encoding="UTF-8" standalone="yes"?>
<Relationships xmlns="http://schemas.openxmlformats.org/package/2006/relationships"><Relationship Id="rId8" Type="http://schemas.openxmlformats.org/officeDocument/2006/relationships/slide" Target="slide104.xml"/><Relationship Id="rId3" Type="http://schemas.openxmlformats.org/officeDocument/2006/relationships/image" Target="../media/image3.jpeg"/><Relationship Id="rId7" Type="http://schemas.openxmlformats.org/officeDocument/2006/relationships/slide" Target="slide103.xml"/><Relationship Id="rId12"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slide" Target="slide102.xml"/><Relationship Id="rId11" Type="http://schemas.openxmlformats.org/officeDocument/2006/relationships/image" Target="../media/image5.png"/><Relationship Id="rId5" Type="http://schemas.openxmlformats.org/officeDocument/2006/relationships/slide" Target="slide1.xml"/><Relationship Id="rId10" Type="http://schemas.openxmlformats.org/officeDocument/2006/relationships/slide" Target="slide101.xml"/><Relationship Id="rId4" Type="http://schemas.openxmlformats.org/officeDocument/2006/relationships/slide" Target="slide94.xml"/><Relationship Id="rId9" Type="http://schemas.openxmlformats.org/officeDocument/2006/relationships/image" Target="../media/image73.png"/></Relationships>
</file>

<file path=ppt/slides/_rels/slide10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02.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slide" Target="slide1.xml"/><Relationship Id="rId4" Type="http://schemas.openxmlformats.org/officeDocument/2006/relationships/slide" Target="slide101.xml"/><Relationship Id="rId9" Type="http://schemas.openxmlformats.org/officeDocument/2006/relationships/image" Target="../media/image4.jpeg"/></Relationships>
</file>

<file path=ppt/slides/_rels/slide10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03.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01.xml"/><Relationship Id="rId4" Type="http://schemas.openxmlformats.org/officeDocument/2006/relationships/image" Target="../media/image75.png"/><Relationship Id="rId9" Type="http://schemas.openxmlformats.org/officeDocument/2006/relationships/image" Target="../media/image4.jpeg"/></Relationships>
</file>

<file path=ppt/slides/_rels/slide10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04.xm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01.xml"/><Relationship Id="rId4" Type="http://schemas.openxmlformats.org/officeDocument/2006/relationships/image" Target="../media/image76.png"/><Relationship Id="rId9" Type="http://schemas.openxmlformats.org/officeDocument/2006/relationships/image" Target="../media/image4.jpeg"/></Relationships>
</file>

<file path=ppt/slides/_rels/slide105.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image" Target="../media/image3.jpeg"/><Relationship Id="rId7" Type="http://schemas.openxmlformats.org/officeDocument/2006/relationships/image" Target="../media/image77.png"/><Relationship Id="rId12" Type="http://schemas.openxmlformats.org/officeDocument/2006/relationships/image" Target="../media/image4.jpe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slide" Target="slide108.xml"/><Relationship Id="rId11" Type="http://schemas.openxmlformats.org/officeDocument/2006/relationships/image" Target="../media/image5.png"/><Relationship Id="rId5" Type="http://schemas.openxmlformats.org/officeDocument/2006/relationships/slide" Target="slide107.xml"/><Relationship Id="rId10" Type="http://schemas.openxmlformats.org/officeDocument/2006/relationships/slide" Target="slide105.xml"/><Relationship Id="rId4" Type="http://schemas.openxmlformats.org/officeDocument/2006/relationships/slide" Target="slide106.xml"/><Relationship Id="rId9" Type="http://schemas.openxmlformats.org/officeDocument/2006/relationships/slide" Target="slide1.xml"/></Relationships>
</file>

<file path=ppt/slides/_rels/slide10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06.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slide" Target="slide1.xml"/><Relationship Id="rId4" Type="http://schemas.openxmlformats.org/officeDocument/2006/relationships/slide" Target="slide105.xml"/><Relationship Id="rId9" Type="http://schemas.openxmlformats.org/officeDocument/2006/relationships/image" Target="../media/image4.jpeg"/></Relationships>
</file>

<file path=ppt/slides/_rels/slide10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07.xm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05.xml"/><Relationship Id="rId10" Type="http://schemas.openxmlformats.org/officeDocument/2006/relationships/image" Target="../media/image4.jpeg"/><Relationship Id="rId4" Type="http://schemas.openxmlformats.org/officeDocument/2006/relationships/image" Target="../media/image79.png"/><Relationship Id="rId9" Type="http://schemas.openxmlformats.org/officeDocument/2006/relationships/slide" Target="slide102.xml"/></Relationships>
</file>

<file path=ppt/slides/_rels/slide10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08.xm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05.xml"/><Relationship Id="rId4" Type="http://schemas.openxmlformats.org/officeDocument/2006/relationships/image" Target="../media/image80.png"/><Relationship Id="rId9" Type="http://schemas.openxmlformats.org/officeDocument/2006/relationships/image" Target="../media/image4.jpeg"/></Relationships>
</file>

<file path=ppt/slides/_rels/slide10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09.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94.xml"/><Relationship Id="rId4" Type="http://schemas.openxmlformats.org/officeDocument/2006/relationships/image" Target="../media/image81.png"/><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xml"/><Relationship Id="rId4" Type="http://schemas.openxmlformats.org/officeDocument/2006/relationships/slide" Target="slide9.xml"/><Relationship Id="rId9" Type="http://schemas.openxmlformats.org/officeDocument/2006/relationships/image" Target="../media/image5.png"/></Relationships>
</file>

<file path=ppt/slides/_rels/slide1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10.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94.xml"/><Relationship Id="rId10" Type="http://schemas.openxmlformats.org/officeDocument/2006/relationships/slide" Target="slide7.xml"/><Relationship Id="rId4" Type="http://schemas.openxmlformats.org/officeDocument/2006/relationships/chart" Target="../charts/chart2.xml"/><Relationship Id="rId9" Type="http://schemas.openxmlformats.org/officeDocument/2006/relationships/image" Target="../media/image4.jpeg"/></Relationships>
</file>

<file path=ppt/slides/_rels/slide111.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image" Target="../media/image3.jpeg"/><Relationship Id="rId7" Type="http://schemas.openxmlformats.org/officeDocument/2006/relationships/hyperlink" Target="https://www.iccat.int/Documents/SCRS/DetRep/DET-POR.pdf"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s://www.iccat.int/Documents/Meetings/Docs/2012_SHK_ASS_ENG.pdf" TargetMode="External"/><Relationship Id="rId11" Type="http://schemas.openxmlformats.org/officeDocument/2006/relationships/image" Target="../media/image23.png"/><Relationship Id="rId5" Type="http://schemas.openxmlformats.org/officeDocument/2006/relationships/image" Target="../media/image6.png"/><Relationship Id="rId10" Type="http://schemas.openxmlformats.org/officeDocument/2006/relationships/slide" Target="slide111.xml"/><Relationship Id="rId4" Type="http://schemas.openxmlformats.org/officeDocument/2006/relationships/hyperlink" Target="https://www.iccat.int/Documents/Meetings/Docs/2015_BSH%20ASSESS_REPORT_ENG.pdf" TargetMode="External"/><Relationship Id="rId9" Type="http://schemas.openxmlformats.org/officeDocument/2006/relationships/slide" Target="slide1.xml"/></Relationships>
</file>

<file path=ppt/slides/_rels/slide112.xml.rels><?xml version="1.0" encoding="UTF-8" standalone="yes"?>
<Relationships xmlns="http://schemas.openxmlformats.org/package/2006/relationships"><Relationship Id="rId8" Type="http://schemas.openxmlformats.org/officeDocument/2006/relationships/hyperlink" Target="https://www.iccat.int/Documents/Recs/compendiopdf-e/2009-07-e.pdf" TargetMode="External"/><Relationship Id="rId13" Type="http://schemas.openxmlformats.org/officeDocument/2006/relationships/hyperlink" Target="https://www.iccat.int/Documents/Recs/compendiopdf-e/2012-05-e.pdf" TargetMode="External"/><Relationship Id="rId18" Type="http://schemas.openxmlformats.org/officeDocument/2006/relationships/slide" Target="slide1.xml"/><Relationship Id="rId3" Type="http://schemas.openxmlformats.org/officeDocument/2006/relationships/image" Target="../media/image3.jpeg"/><Relationship Id="rId7" Type="http://schemas.openxmlformats.org/officeDocument/2006/relationships/hyperlink" Target="https://www.iccat.int/Documents/Recs/compendiopdf-e/2007-06-e.pdf" TargetMode="External"/><Relationship Id="rId12" Type="http://schemas.openxmlformats.org/officeDocument/2006/relationships/hyperlink" Target="https://www.iccat.int/Documents/Recs/compendiopdf-e/2011-08-e.pdf" TargetMode="External"/><Relationship Id="rId17" Type="http://schemas.openxmlformats.org/officeDocument/2006/relationships/slide" Target="slide94.xml"/><Relationship Id="rId2" Type="http://schemas.openxmlformats.org/officeDocument/2006/relationships/notesSlide" Target="../notesSlides/notesSlide89.xml"/><Relationship Id="rId16" Type="http://schemas.openxmlformats.org/officeDocument/2006/relationships/image" Target="../media/image41.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www.iccat.int/Documents/Recs/compendiopdf-e/2005-05-e.pdf" TargetMode="External"/><Relationship Id="rId11" Type="http://schemas.openxmlformats.org/officeDocument/2006/relationships/hyperlink" Target="https://www.iccat.int/Documents/Recs/compendiopdf-e/2010-08-e.pdf" TargetMode="External"/><Relationship Id="rId5" Type="http://schemas.openxmlformats.org/officeDocument/2006/relationships/image" Target="../media/image6.png"/><Relationship Id="rId15" Type="http://schemas.openxmlformats.org/officeDocument/2006/relationships/hyperlink" Target="https://www.iccat.int/Documents/Recs/compendiopdf-e/2015-06-e.pdf" TargetMode="External"/><Relationship Id="rId10" Type="http://schemas.openxmlformats.org/officeDocument/2006/relationships/hyperlink" Target="https://www.iccat.int/Documents/Recs/compendiopdf-e/2010-07-e.pdf" TargetMode="External"/><Relationship Id="rId19" Type="http://schemas.openxmlformats.org/officeDocument/2006/relationships/slide" Target="slide112.xml"/><Relationship Id="rId4" Type="http://schemas.openxmlformats.org/officeDocument/2006/relationships/hyperlink" Target="https://www.iccat.int/Documents/Recs/compendiopdf-e/2004-10-e.pdf" TargetMode="External"/><Relationship Id="rId9" Type="http://schemas.openxmlformats.org/officeDocument/2006/relationships/hyperlink" Target="https://www.iccat.int/Documents/Recs/compendiopdf-e/2010-06-e.pdf" TargetMode="External"/><Relationship Id="rId14" Type="http://schemas.openxmlformats.org/officeDocument/2006/relationships/hyperlink" Target="https://www.iccat.int/Documents/Recs/compendiopdf-e/2014-06-e.pdf" TargetMode="External"/></Relationships>
</file>

<file path=ppt/slides/_rels/slide113.xml.rels><?xml version="1.0" encoding="UTF-8" standalone="yes"?>
<Relationships xmlns="http://schemas.openxmlformats.org/package/2006/relationships"><Relationship Id="rId8" Type="http://schemas.openxmlformats.org/officeDocument/2006/relationships/slide" Target="slide126.xml"/><Relationship Id="rId3" Type="http://schemas.openxmlformats.org/officeDocument/2006/relationships/slide" Target="slide6.xml"/><Relationship Id="rId7" Type="http://schemas.openxmlformats.org/officeDocument/2006/relationships/slide" Target="slide122.xml"/><Relationship Id="rId12" Type="http://schemas.openxmlformats.org/officeDocument/2006/relationships/slide" Target="slide11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18.xml"/><Relationship Id="rId11" Type="http://schemas.openxmlformats.org/officeDocument/2006/relationships/slide" Target="slide131.xml"/><Relationship Id="rId5" Type="http://schemas.openxmlformats.org/officeDocument/2006/relationships/slide" Target="slide114.xml"/><Relationship Id="rId10" Type="http://schemas.openxmlformats.org/officeDocument/2006/relationships/slide" Target="slide130.xml"/><Relationship Id="rId4" Type="http://schemas.openxmlformats.org/officeDocument/2006/relationships/slide" Target="slide1.xml"/><Relationship Id="rId9" Type="http://schemas.openxmlformats.org/officeDocument/2006/relationships/slide" Target="slide129.xml"/></Relationships>
</file>

<file path=ppt/slides/_rels/slide114.xml.rels><?xml version="1.0" encoding="UTF-8" standalone="yes"?>
<Relationships xmlns="http://schemas.openxmlformats.org/package/2006/relationships"><Relationship Id="rId8" Type="http://schemas.openxmlformats.org/officeDocument/2006/relationships/slide" Target="slide115.xml"/><Relationship Id="rId3" Type="http://schemas.openxmlformats.org/officeDocument/2006/relationships/image" Target="../media/image3.jpeg"/><Relationship Id="rId7" Type="http://schemas.openxmlformats.org/officeDocument/2006/relationships/slide" Target="slide116.xm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8.jpeg"/><Relationship Id="rId10" Type="http://schemas.openxmlformats.org/officeDocument/2006/relationships/slide" Target="slide113.xml"/><Relationship Id="rId4" Type="http://schemas.openxmlformats.org/officeDocument/2006/relationships/slide" Target="slide1.xml"/><Relationship Id="rId9" Type="http://schemas.openxmlformats.org/officeDocument/2006/relationships/image" Target="../media/image19.png"/></Relationships>
</file>

<file path=ppt/slides/_rels/slide1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15.xm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slide" Target="slide1.xml"/><Relationship Id="rId4" Type="http://schemas.openxmlformats.org/officeDocument/2006/relationships/slide" Target="slide114.xml"/></Relationships>
</file>

<file path=ppt/slides/_rels/slide1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16.xm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14.xml"/><Relationship Id="rId4" Type="http://schemas.openxmlformats.org/officeDocument/2006/relationships/image" Target="../media/image83.png"/><Relationship Id="rId9" Type="http://schemas.openxmlformats.org/officeDocument/2006/relationships/image" Target="../media/image4.jpeg"/></Relationships>
</file>

<file path=ppt/slides/_rels/slide1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slide" Target="slide117.xml"/><Relationship Id="rId5" Type="http://schemas.openxmlformats.org/officeDocument/2006/relationships/slide" Target="slide113.xml"/><Relationship Id="rId4" Type="http://schemas.openxmlformats.org/officeDocument/2006/relationships/slide" Target="slide1.xml"/></Relationships>
</file>

<file path=ppt/slides/_rels/slide11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3.jpeg"/><Relationship Id="rId7" Type="http://schemas.openxmlformats.org/officeDocument/2006/relationships/image" Target="../media/image84.png"/><Relationship Id="rId12" Type="http://schemas.openxmlformats.org/officeDocument/2006/relationships/image" Target="../media/image4.jpe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slide" Target="slide121.xml"/><Relationship Id="rId11" Type="http://schemas.openxmlformats.org/officeDocument/2006/relationships/image" Target="../media/image5.png"/><Relationship Id="rId5" Type="http://schemas.openxmlformats.org/officeDocument/2006/relationships/slide" Target="slide120.xml"/><Relationship Id="rId10" Type="http://schemas.openxmlformats.org/officeDocument/2006/relationships/slide" Target="slide118.xml"/><Relationship Id="rId4" Type="http://schemas.openxmlformats.org/officeDocument/2006/relationships/slide" Target="slide119.xml"/><Relationship Id="rId9" Type="http://schemas.openxmlformats.org/officeDocument/2006/relationships/slide" Target="slide113.xml"/></Relationships>
</file>

<file path=ppt/slides/_rels/slide1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19.xml"/><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slide" Target="slide1.xml"/><Relationship Id="rId4" Type="http://schemas.openxmlformats.org/officeDocument/2006/relationships/slide" Target="slide118.xm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xml"/><Relationship Id="rId4" Type="http://schemas.openxmlformats.org/officeDocument/2006/relationships/slide" Target="slide9.xml"/><Relationship Id="rId9" Type="http://schemas.openxmlformats.org/officeDocument/2006/relationships/image" Target="../media/image5.png"/></Relationships>
</file>

<file path=ppt/slides/_rels/slide1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20.xm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18.xml"/><Relationship Id="rId4" Type="http://schemas.openxmlformats.org/officeDocument/2006/relationships/image" Target="../media/image86.png"/><Relationship Id="rId9" Type="http://schemas.openxmlformats.org/officeDocument/2006/relationships/image" Target="../media/image4.jpeg"/></Relationships>
</file>

<file path=ppt/slides/_rels/slide1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21.xml"/><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18.xml"/><Relationship Id="rId4" Type="http://schemas.openxmlformats.org/officeDocument/2006/relationships/image" Target="../media/image87.png"/><Relationship Id="rId9" Type="http://schemas.openxmlformats.org/officeDocument/2006/relationships/image" Target="../media/image4.jpeg"/></Relationships>
</file>

<file path=ppt/slides/_rels/slide12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3.jpeg"/><Relationship Id="rId7" Type="http://schemas.openxmlformats.org/officeDocument/2006/relationships/image" Target="../media/image88.png"/><Relationship Id="rId12" Type="http://schemas.openxmlformats.org/officeDocument/2006/relationships/image" Target="../media/image4.jpe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slide" Target="slide125.xml"/><Relationship Id="rId11" Type="http://schemas.openxmlformats.org/officeDocument/2006/relationships/image" Target="../media/image5.png"/><Relationship Id="rId5" Type="http://schemas.openxmlformats.org/officeDocument/2006/relationships/slide" Target="slide124.xml"/><Relationship Id="rId10" Type="http://schemas.openxmlformats.org/officeDocument/2006/relationships/slide" Target="slide122.xml"/><Relationship Id="rId4" Type="http://schemas.openxmlformats.org/officeDocument/2006/relationships/slide" Target="slide123.xml"/><Relationship Id="rId9" Type="http://schemas.openxmlformats.org/officeDocument/2006/relationships/slide" Target="slide113.xml"/></Relationships>
</file>

<file path=ppt/slides/_rels/slide1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23.xml"/><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slide" Target="slide1.xml"/><Relationship Id="rId4" Type="http://schemas.openxmlformats.org/officeDocument/2006/relationships/slide" Target="slide122.xml"/><Relationship Id="rId9" Type="http://schemas.openxmlformats.org/officeDocument/2006/relationships/image" Target="../media/image4.jpeg"/></Relationships>
</file>

<file path=ppt/slides/_rels/slide1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24.xm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22.xml"/><Relationship Id="rId4" Type="http://schemas.openxmlformats.org/officeDocument/2006/relationships/image" Target="../media/image90.png"/><Relationship Id="rId9" Type="http://schemas.openxmlformats.org/officeDocument/2006/relationships/image" Target="../media/image4.jpeg"/></Relationships>
</file>

<file path=ppt/slides/_rels/slide1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25.xml"/><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22.xml"/><Relationship Id="rId4" Type="http://schemas.openxmlformats.org/officeDocument/2006/relationships/image" Target="../media/image91.png"/><Relationship Id="rId9" Type="http://schemas.openxmlformats.org/officeDocument/2006/relationships/image" Target="../media/image4.jpeg"/></Relationships>
</file>

<file path=ppt/slides/_rels/slide1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26.xm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slide" Target="slide113.xml"/><Relationship Id="rId5" Type="http://schemas.openxmlformats.org/officeDocument/2006/relationships/slide" Target="slide1.xml"/><Relationship Id="rId4" Type="http://schemas.openxmlformats.org/officeDocument/2006/relationships/image" Target="../media/image92.png"/><Relationship Id="rId9" Type="http://schemas.openxmlformats.org/officeDocument/2006/relationships/image" Target="../media/image4.jpeg"/></Relationships>
</file>

<file path=ppt/slides/_rels/slide12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3.jpeg"/><Relationship Id="rId7" Type="http://schemas.openxmlformats.org/officeDocument/2006/relationships/slide" Target="slide129.xml"/><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slide" Target="slide128.xml"/><Relationship Id="rId5" Type="http://schemas.openxmlformats.org/officeDocument/2006/relationships/image" Target="../media/image17.jpeg"/><Relationship Id="rId4" Type="http://schemas.openxmlformats.org/officeDocument/2006/relationships/image" Target="../media/image18.jpeg"/><Relationship Id="rId9" Type="http://schemas.openxmlformats.org/officeDocument/2006/relationships/slide" Target="slide113.xml"/></Relationships>
</file>

<file path=ppt/slides/_rels/slide1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28.xm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slide" Target="slide1.xml"/><Relationship Id="rId10" Type="http://schemas.openxmlformats.org/officeDocument/2006/relationships/slide" Target="slide7.xml"/><Relationship Id="rId4" Type="http://schemas.openxmlformats.org/officeDocument/2006/relationships/slide" Target="slide113.xml"/><Relationship Id="rId9" Type="http://schemas.openxmlformats.org/officeDocument/2006/relationships/image" Target="../media/image4.jpeg"/></Relationships>
</file>

<file path=ppt/slides/_rels/slide12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slide" Target="slide129.xml"/><Relationship Id="rId5" Type="http://schemas.openxmlformats.org/officeDocument/2006/relationships/slide" Target="slide1.xml"/><Relationship Id="rId10" Type="http://schemas.openxmlformats.org/officeDocument/2006/relationships/slide" Target="slide7.xml"/><Relationship Id="rId4" Type="http://schemas.openxmlformats.org/officeDocument/2006/relationships/chart" Target="../charts/chart4.xml"/><Relationship Id="rId9" Type="http://schemas.openxmlformats.org/officeDocument/2006/relationships/slide" Target="slide113.xml"/></Relationships>
</file>

<file path=ppt/slides/_rels/slide13.xml.rels><?xml version="1.0" encoding="UTF-8" standalone="yes"?>
<Relationships xmlns="http://schemas.openxmlformats.org/package/2006/relationships"><Relationship Id="rId8" Type="http://schemas.openxmlformats.org/officeDocument/2006/relationships/slide" Target="slide110.xml"/><Relationship Id="rId13" Type="http://schemas.openxmlformats.org/officeDocument/2006/relationships/slide" Target="slide128.xml"/><Relationship Id="rId3" Type="http://schemas.openxmlformats.org/officeDocument/2006/relationships/image" Target="../media/image3.jpeg"/><Relationship Id="rId7" Type="http://schemas.openxmlformats.org/officeDocument/2006/relationships/slide" Target="slide129.xml"/><Relationship Id="rId12"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91.xml"/><Relationship Id="rId11" Type="http://schemas.openxmlformats.org/officeDocument/2006/relationships/image" Target="../media/image4.jpeg"/><Relationship Id="rId5" Type="http://schemas.openxmlformats.org/officeDocument/2006/relationships/slide" Target="slide1.xml"/><Relationship Id="rId10" Type="http://schemas.openxmlformats.org/officeDocument/2006/relationships/slide" Target="slide13.xml"/><Relationship Id="rId4" Type="http://schemas.openxmlformats.org/officeDocument/2006/relationships/slide" Target="slide9.xml"/><Relationship Id="rId9" Type="http://schemas.openxmlformats.org/officeDocument/2006/relationships/slide" Target="slide148.xml"/></Relationships>
</file>

<file path=ppt/slides/_rels/slide130.xml.rels><?xml version="1.0" encoding="UTF-8" standalone="yes"?>
<Relationships xmlns="http://schemas.openxmlformats.org/package/2006/relationships"><Relationship Id="rId8" Type="http://schemas.openxmlformats.org/officeDocument/2006/relationships/slide" Target="slide130.xml"/><Relationship Id="rId3" Type="http://schemas.openxmlformats.org/officeDocument/2006/relationships/image" Target="../media/image3.jpeg"/><Relationship Id="rId7" Type="http://schemas.openxmlformats.org/officeDocument/2006/relationships/slide" Target="slide113.xml"/><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hyperlink" Target="http://www.iotc.org/documents/report-11th-session-iotc-working-party-ecosystems-and-bycatch" TargetMode="External"/><Relationship Id="rId9" Type="http://schemas.openxmlformats.org/officeDocument/2006/relationships/image" Target="../media/image23.png"/></Relationships>
</file>

<file path=ppt/slides/_rels/slide131.xml.rels><?xml version="1.0" encoding="UTF-8" standalone="yes"?>
<Relationships xmlns="http://schemas.openxmlformats.org/package/2006/relationships"><Relationship Id="rId8" Type="http://schemas.openxmlformats.org/officeDocument/2006/relationships/hyperlink" Target="http://iotc.org/cmm/resolution-1306-scientific-and-management-framework-conservation-sharks-species-caught" TargetMode="External"/><Relationship Id="rId3" Type="http://schemas.openxmlformats.org/officeDocument/2006/relationships/image" Target="../media/image3.jpeg"/><Relationship Id="rId7" Type="http://schemas.openxmlformats.org/officeDocument/2006/relationships/hyperlink" Target="http://iotc.org/cmm/resolution-1305-conservation-whale-sharks-rhincodon-typus" TargetMode="External"/><Relationship Id="rId12" Type="http://schemas.openxmlformats.org/officeDocument/2006/relationships/image" Target="../media/image23.png"/><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hyperlink" Target="http://iotc.org/cmm/resolution-1209-conservation-thresher-sharks-family-alopiidae-caught-association-fisheries-iotc" TargetMode="External"/><Relationship Id="rId11" Type="http://schemas.openxmlformats.org/officeDocument/2006/relationships/slide" Target="slide131.xml"/><Relationship Id="rId5" Type="http://schemas.openxmlformats.org/officeDocument/2006/relationships/image" Target="../media/image6.png"/><Relationship Id="rId10" Type="http://schemas.openxmlformats.org/officeDocument/2006/relationships/slide" Target="slide113.xml"/><Relationship Id="rId4" Type="http://schemas.openxmlformats.org/officeDocument/2006/relationships/hyperlink" Target="http://iotc.org/cmm/resolution-0505-concerning-conservation-sharks-caught-association-fisheries-managed-iotc" TargetMode="External"/><Relationship Id="rId9" Type="http://schemas.openxmlformats.org/officeDocument/2006/relationships/slide" Target="slide1.xml"/></Relationships>
</file>

<file path=ppt/slides/_rels/slide132.xml.rels><?xml version="1.0" encoding="UTF-8" standalone="yes"?>
<Relationships xmlns="http://schemas.openxmlformats.org/package/2006/relationships"><Relationship Id="rId8" Type="http://schemas.openxmlformats.org/officeDocument/2006/relationships/slide" Target="slide147.xml"/><Relationship Id="rId3" Type="http://schemas.openxmlformats.org/officeDocument/2006/relationships/slide" Target="slide6.xml"/><Relationship Id="rId7" Type="http://schemas.openxmlformats.org/officeDocument/2006/relationships/slide" Target="slide144.xml"/><Relationship Id="rId12" Type="http://schemas.openxmlformats.org/officeDocument/2006/relationships/slide" Target="slide13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39.xml"/><Relationship Id="rId11" Type="http://schemas.openxmlformats.org/officeDocument/2006/relationships/slide" Target="slide150.xml"/><Relationship Id="rId5" Type="http://schemas.openxmlformats.org/officeDocument/2006/relationships/slide" Target="slide133.xml"/><Relationship Id="rId10" Type="http://schemas.openxmlformats.org/officeDocument/2006/relationships/slide" Target="slide149.xml"/><Relationship Id="rId4" Type="http://schemas.openxmlformats.org/officeDocument/2006/relationships/slide" Target="slide1.xml"/><Relationship Id="rId9" Type="http://schemas.openxmlformats.org/officeDocument/2006/relationships/slide" Target="slide148.xml"/></Relationships>
</file>

<file path=ppt/slides/_rels/slide133.xml.rels><?xml version="1.0" encoding="UTF-8" standalone="yes"?>
<Relationships xmlns="http://schemas.openxmlformats.org/package/2006/relationships"><Relationship Id="rId8" Type="http://schemas.openxmlformats.org/officeDocument/2006/relationships/slide" Target="slide134.xml"/><Relationship Id="rId3" Type="http://schemas.openxmlformats.org/officeDocument/2006/relationships/image" Target="../media/image3.jpeg"/><Relationship Id="rId7" Type="http://schemas.openxmlformats.org/officeDocument/2006/relationships/slide" Target="slide135.xml"/><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8.jpeg"/><Relationship Id="rId10" Type="http://schemas.openxmlformats.org/officeDocument/2006/relationships/slide" Target="slide132.xml"/><Relationship Id="rId4" Type="http://schemas.openxmlformats.org/officeDocument/2006/relationships/slide" Target="slide1.xml"/><Relationship Id="rId9" Type="http://schemas.openxmlformats.org/officeDocument/2006/relationships/image" Target="../media/image19.png"/></Relationships>
</file>

<file path=ppt/slides/_rels/slide1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34.xm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slide" Target="slide1.xml"/><Relationship Id="rId4" Type="http://schemas.openxmlformats.org/officeDocument/2006/relationships/slide" Target="slide133.xml"/><Relationship Id="rId9" Type="http://schemas.openxmlformats.org/officeDocument/2006/relationships/image" Target="../media/image4.jpeg"/></Relationships>
</file>

<file path=ppt/slides/_rels/slide1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35.xml"/><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33.xml"/><Relationship Id="rId4" Type="http://schemas.openxmlformats.org/officeDocument/2006/relationships/image" Target="../media/image94.png"/><Relationship Id="rId9" Type="http://schemas.openxmlformats.org/officeDocument/2006/relationships/image" Target="../media/image4.jpeg"/></Relationships>
</file>

<file path=ppt/slides/_rels/slide1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eg"/><Relationship Id="rId7" Type="http://schemas.openxmlformats.org/officeDocument/2006/relationships/slide" Target="slide137.xml"/><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slide" Target="slide138.xml"/><Relationship Id="rId5" Type="http://schemas.openxmlformats.org/officeDocument/2006/relationships/image" Target="../media/image17.jpeg"/><Relationship Id="rId10" Type="http://schemas.openxmlformats.org/officeDocument/2006/relationships/slide" Target="slide132.xml"/><Relationship Id="rId4" Type="http://schemas.openxmlformats.org/officeDocument/2006/relationships/image" Target="../media/image18.jpeg"/><Relationship Id="rId9" Type="http://schemas.openxmlformats.org/officeDocument/2006/relationships/slide" Target="slide1.xml"/></Relationships>
</file>

<file path=ppt/slides/_rels/slide13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slide" Target="slide137.xml"/><Relationship Id="rId5" Type="http://schemas.openxmlformats.org/officeDocument/2006/relationships/slide" Target="slide1.xml"/><Relationship Id="rId4" Type="http://schemas.openxmlformats.org/officeDocument/2006/relationships/slide" Target="slide136.xml"/></Relationships>
</file>

<file path=ppt/slides/_rels/slide13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113.xml"/><Relationship Id="rId1" Type="http://schemas.openxmlformats.org/officeDocument/2006/relationships/slideLayout" Target="../slideLayouts/slideLayout2.xml"/><Relationship Id="rId6" Type="http://schemas.openxmlformats.org/officeDocument/2006/relationships/slide" Target="slide138.xml"/><Relationship Id="rId5" Type="http://schemas.openxmlformats.org/officeDocument/2006/relationships/slide" Target="slide1.xml"/><Relationship Id="rId4" Type="http://schemas.openxmlformats.org/officeDocument/2006/relationships/slide" Target="slide136.xml"/></Relationships>
</file>

<file path=ppt/slides/_rels/slide139.xml.rels><?xml version="1.0" encoding="UTF-8" standalone="yes"?>
<Relationships xmlns="http://schemas.openxmlformats.org/package/2006/relationships"><Relationship Id="rId8" Type="http://schemas.openxmlformats.org/officeDocument/2006/relationships/slide" Target="slide132.xml"/><Relationship Id="rId3" Type="http://schemas.openxmlformats.org/officeDocument/2006/relationships/image" Target="../media/image3.jpeg"/><Relationship Id="rId7" Type="http://schemas.openxmlformats.org/officeDocument/2006/relationships/slide" Target="slide1.xml"/><Relationship Id="rId12" Type="http://schemas.openxmlformats.org/officeDocument/2006/relationships/slide" Target="slide143.xml"/><Relationship Id="rId2" Type="http://schemas.openxmlformats.org/officeDocument/2006/relationships/notesSlide" Target="../notesSlides/notesSlide114.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slide" Target="slide142.xml"/><Relationship Id="rId5" Type="http://schemas.openxmlformats.org/officeDocument/2006/relationships/image" Target="../media/image17.jpeg"/><Relationship Id="rId10" Type="http://schemas.openxmlformats.org/officeDocument/2006/relationships/slide" Target="slide141.xml"/><Relationship Id="rId4" Type="http://schemas.openxmlformats.org/officeDocument/2006/relationships/image" Target="../media/image18.jpeg"/><Relationship Id="rId9" Type="http://schemas.openxmlformats.org/officeDocument/2006/relationships/slide" Target="slide140.xml"/></Relationships>
</file>

<file path=ppt/slides/_rels/slide14.xml.rels><?xml version="1.0" encoding="UTF-8" standalone="yes"?>
<Relationships xmlns="http://schemas.openxmlformats.org/package/2006/relationships"><Relationship Id="rId8" Type="http://schemas.openxmlformats.org/officeDocument/2006/relationships/hyperlink" Target="https://www.wcpfc.int/system/files/SC10%20-%20final_posted-rev.docx" TargetMode="External"/><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iotc.org/documents/report-11th-session-iotc-working-party-ecosystems-and-bycatch" TargetMode="External"/><Relationship Id="rId11" Type="http://schemas.openxmlformats.org/officeDocument/2006/relationships/image" Target="../media/image23.png"/><Relationship Id="rId5" Type="http://schemas.openxmlformats.org/officeDocument/2006/relationships/slide" Target="slide1.xml"/><Relationship Id="rId10" Type="http://schemas.openxmlformats.org/officeDocument/2006/relationships/slide" Target="slide14.xml"/><Relationship Id="rId4" Type="http://schemas.openxmlformats.org/officeDocument/2006/relationships/slide" Target="slide9.xml"/><Relationship Id="rId9" Type="http://schemas.openxmlformats.org/officeDocument/2006/relationships/hyperlink" Target="https://www.iccat.int/Documents/Meetings/Docs/2015_BSH%20ASSESS_REPORT_ENG.pdf" TargetMode="External"/></Relationships>
</file>

<file path=ppt/slides/_rels/slide14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40.xml"/><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slide" Target="slide1.xml"/><Relationship Id="rId4" Type="http://schemas.openxmlformats.org/officeDocument/2006/relationships/slide" Target="slide139.xml"/><Relationship Id="rId9" Type="http://schemas.openxmlformats.org/officeDocument/2006/relationships/image" Target="../media/image4.jpeg"/></Relationships>
</file>

<file path=ppt/slides/_rels/slide14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41.xml"/><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slide" Target="slide1.xml"/><Relationship Id="rId4" Type="http://schemas.openxmlformats.org/officeDocument/2006/relationships/slide" Target="slide139.xml"/><Relationship Id="rId9" Type="http://schemas.openxmlformats.org/officeDocument/2006/relationships/image" Target="../media/image4.jpeg"/></Relationships>
</file>

<file path=ppt/slides/_rels/slide14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42.xml"/><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39.xml"/><Relationship Id="rId4" Type="http://schemas.openxmlformats.org/officeDocument/2006/relationships/image" Target="../media/image97.png"/><Relationship Id="rId9" Type="http://schemas.openxmlformats.org/officeDocument/2006/relationships/image" Target="../media/image4.jpeg"/></Relationships>
</file>

<file path=ppt/slides/_rels/slide1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43.xml"/><Relationship Id="rId2" Type="http://schemas.openxmlformats.org/officeDocument/2006/relationships/notesSlide" Target="../notesSlides/notesSlide118.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slide" Target="slide1.xml"/><Relationship Id="rId4" Type="http://schemas.openxmlformats.org/officeDocument/2006/relationships/slide" Target="slide139.xml"/><Relationship Id="rId9" Type="http://schemas.openxmlformats.org/officeDocument/2006/relationships/image" Target="../media/image4.jpeg"/></Relationships>
</file>

<file path=ppt/slides/_rels/slide144.xml.rels><?xml version="1.0" encoding="UTF-8" standalone="yes"?>
<Relationships xmlns="http://schemas.openxmlformats.org/package/2006/relationships"><Relationship Id="rId8" Type="http://schemas.openxmlformats.org/officeDocument/2006/relationships/slide" Target="slide144.xml"/><Relationship Id="rId3" Type="http://schemas.openxmlformats.org/officeDocument/2006/relationships/image" Target="../media/image3.jpeg"/><Relationship Id="rId7" Type="http://schemas.openxmlformats.org/officeDocument/2006/relationships/slide" Target="slide132.xml"/><Relationship Id="rId2" Type="http://schemas.openxmlformats.org/officeDocument/2006/relationships/notesSlide" Target="../notesSlides/notesSlide119.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4.jpeg"/><Relationship Id="rId5" Type="http://schemas.openxmlformats.org/officeDocument/2006/relationships/slide" Target="slide146.xml"/><Relationship Id="rId10" Type="http://schemas.openxmlformats.org/officeDocument/2006/relationships/image" Target="../media/image99.png"/><Relationship Id="rId4" Type="http://schemas.openxmlformats.org/officeDocument/2006/relationships/slide" Target="slide145.xml"/><Relationship Id="rId9" Type="http://schemas.openxmlformats.org/officeDocument/2006/relationships/image" Target="../media/image5.png"/></Relationships>
</file>

<file path=ppt/slides/_rels/slide14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slide" Target="slide145.xml"/><Relationship Id="rId5" Type="http://schemas.openxmlformats.org/officeDocument/2006/relationships/slide" Target="slide1.xml"/><Relationship Id="rId4" Type="http://schemas.openxmlformats.org/officeDocument/2006/relationships/slide" Target="slide144.xml"/><Relationship Id="rId9" Type="http://schemas.openxmlformats.org/officeDocument/2006/relationships/image" Target="../media/image4.jpeg"/></Relationships>
</file>

<file path=ppt/slides/_rels/slide14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slide" Target="slide146.xml"/><Relationship Id="rId5" Type="http://schemas.openxmlformats.org/officeDocument/2006/relationships/slide" Target="slide1.xml"/><Relationship Id="rId4" Type="http://schemas.openxmlformats.org/officeDocument/2006/relationships/slide" Target="slide144.xml"/><Relationship Id="rId9" Type="http://schemas.openxmlformats.org/officeDocument/2006/relationships/image" Target="../media/image101.png"/></Relationships>
</file>

<file path=ppt/slides/_rels/slide1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47.xml"/><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slide" Target="slide132.xml"/><Relationship Id="rId5" Type="http://schemas.openxmlformats.org/officeDocument/2006/relationships/slide" Target="slide1.xml"/><Relationship Id="rId4" Type="http://schemas.openxmlformats.org/officeDocument/2006/relationships/image" Target="../media/image102.png"/><Relationship Id="rId9" Type="http://schemas.openxmlformats.org/officeDocument/2006/relationships/image" Target="../media/image4.jpeg"/></Relationships>
</file>

<file path=ppt/slides/_rels/slide14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48.xml"/><Relationship Id="rId2" Type="http://schemas.openxmlformats.org/officeDocument/2006/relationships/notesSlide" Target="../notesSlides/notesSlide123.xml"/><Relationship Id="rId1" Type="http://schemas.openxmlformats.org/officeDocument/2006/relationships/slideLayout" Target="../slideLayouts/slideLayout2.xml"/><Relationship Id="rId6" Type="http://schemas.openxmlformats.org/officeDocument/2006/relationships/slide" Target="slide132.xml"/><Relationship Id="rId11" Type="http://schemas.openxmlformats.org/officeDocument/2006/relationships/slide" Target="slide7.xml"/><Relationship Id="rId5" Type="http://schemas.openxmlformats.org/officeDocument/2006/relationships/slide" Target="slide1.xml"/><Relationship Id="rId10" Type="http://schemas.openxmlformats.org/officeDocument/2006/relationships/image" Target="../media/image4.jpeg"/><Relationship Id="rId4" Type="http://schemas.openxmlformats.org/officeDocument/2006/relationships/chart" Target="../charts/chart5.xml"/><Relationship Id="rId9" Type="http://schemas.openxmlformats.org/officeDocument/2006/relationships/slide" Target="slide91.xml"/></Relationships>
</file>

<file path=ppt/slides/_rels/slide149.xml.rels><?xml version="1.0" encoding="UTF-8" standalone="yes"?>
<Relationships xmlns="http://schemas.openxmlformats.org/package/2006/relationships"><Relationship Id="rId8" Type="http://schemas.openxmlformats.org/officeDocument/2006/relationships/hyperlink" Target="https://www.wcpfc.int/system/files/SC11%20Summar%20Report%20-%2019Oct2015-with%20ES.docx" TargetMode="External"/><Relationship Id="rId3" Type="http://schemas.openxmlformats.org/officeDocument/2006/relationships/image" Target="../media/image3.jpeg"/><Relationship Id="rId7" Type="http://schemas.openxmlformats.org/officeDocument/2006/relationships/hyperlink" Target="https://www.wcpfc.int/system/files/SC10%20-%20final_posted-rev.docx" TargetMode="External"/><Relationship Id="rId12" Type="http://schemas.openxmlformats.org/officeDocument/2006/relationships/image" Target="../media/image23.png"/><Relationship Id="rId2" Type="http://schemas.openxmlformats.org/officeDocument/2006/relationships/notesSlide" Target="../notesSlides/notesSlide124.xml"/><Relationship Id="rId1" Type="http://schemas.openxmlformats.org/officeDocument/2006/relationships/slideLayout" Target="../slideLayouts/slideLayout2.xml"/><Relationship Id="rId6" Type="http://schemas.openxmlformats.org/officeDocument/2006/relationships/hyperlink" Target="https://www.wcpfc.int/system/files/SA-WP-03-Silky-Shark-SA.pdf" TargetMode="External"/><Relationship Id="rId11" Type="http://schemas.openxmlformats.org/officeDocument/2006/relationships/slide" Target="slide149.xml"/><Relationship Id="rId5" Type="http://schemas.openxmlformats.org/officeDocument/2006/relationships/image" Target="../media/image6.png"/><Relationship Id="rId10" Type="http://schemas.openxmlformats.org/officeDocument/2006/relationships/slide" Target="slide132.xml"/><Relationship Id="rId4" Type="http://schemas.openxmlformats.org/officeDocument/2006/relationships/hyperlink" Target="https://www.wcpfc.int/system/files/SA-WP-06-Oceanic-Whitetip-Stock-Assessent-WCPO-Rev-1-(3-August-2012).pdf" TargetMode="External"/><Relationship Id="rId9"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73.xml"/><Relationship Id="rId5" Type="http://schemas.openxmlformats.org/officeDocument/2006/relationships/slide" Target="slide1.xml"/><Relationship Id="rId4" Type="http://schemas.openxmlformats.org/officeDocument/2006/relationships/slide" Target="slide9.xml"/></Relationships>
</file>

<file path=ppt/slides/_rels/slide150.xml.rels><?xml version="1.0" encoding="UTF-8" standalone="yes"?>
<Relationships xmlns="http://schemas.openxmlformats.org/package/2006/relationships"><Relationship Id="rId8" Type="http://schemas.openxmlformats.org/officeDocument/2006/relationships/hyperlink" Target="https://www.wcpfc.int/system/files/CMM%202013-08%20CMM%20for%20Silky%20Sharks_0.pdf" TargetMode="External"/><Relationship Id="rId13" Type="http://schemas.openxmlformats.org/officeDocument/2006/relationships/image" Target="../media/image23.png"/><Relationship Id="rId3" Type="http://schemas.openxmlformats.org/officeDocument/2006/relationships/image" Target="../media/image3.jpeg"/><Relationship Id="rId7" Type="http://schemas.openxmlformats.org/officeDocument/2006/relationships/hyperlink" Target="https://www.wcpfc.int/system/files/CMM-2012-04-Conservation-and-Management-Measure-protection-whale-sharks-purse-seine.pdf" TargetMode="External"/><Relationship Id="rId12" Type="http://schemas.openxmlformats.org/officeDocument/2006/relationships/slide" Target="slide150.xml"/><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hyperlink" Target="https://www.wcpfc.int/system/files/CMM-2011-04-Conservation-and-Management-Measure-Oceanic-Whitetip-Sharks.pdf" TargetMode="External"/><Relationship Id="rId11" Type="http://schemas.openxmlformats.org/officeDocument/2006/relationships/slide" Target="slide132.xml"/><Relationship Id="rId5" Type="http://schemas.openxmlformats.org/officeDocument/2006/relationships/image" Target="../media/image6.png"/><Relationship Id="rId10" Type="http://schemas.openxmlformats.org/officeDocument/2006/relationships/slide" Target="slide1.xml"/><Relationship Id="rId4" Type="http://schemas.openxmlformats.org/officeDocument/2006/relationships/hyperlink" Target="https://www.wcpfc.int/system/files/CMM%202010-07%20%5bSharks%5d.pdf" TargetMode="External"/><Relationship Id="rId9" Type="http://schemas.openxmlformats.org/officeDocument/2006/relationships/hyperlink" Target="https://www.wcpfc.int/system/files/CMM%202014-05%20Conservation%20and%20Management%20Measure%20for%20Sharks.pdf" TargetMode="External"/></Relationships>
</file>

<file path=ppt/slides/_rels/slide151.xml.rels><?xml version="1.0" encoding="UTF-8" standalone="yes"?>
<Relationships xmlns="http://schemas.openxmlformats.org/package/2006/relationships"><Relationship Id="rId8" Type="http://schemas.openxmlformats.org/officeDocument/2006/relationships/slide" Target="slide155.xml"/><Relationship Id="rId3" Type="http://schemas.openxmlformats.org/officeDocument/2006/relationships/slide" Target="slide8.xml"/><Relationship Id="rId7" Type="http://schemas.openxmlformats.org/officeDocument/2006/relationships/slide" Target="slide15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53.xml"/><Relationship Id="rId5" Type="http://schemas.openxmlformats.org/officeDocument/2006/relationships/slide" Target="slide152.xml"/><Relationship Id="rId4" Type="http://schemas.openxmlformats.org/officeDocument/2006/relationships/slide" Target="slide1.xml"/></Relationships>
</file>

<file path=ppt/slides/_rels/slide15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52.xml"/><Relationship Id="rId2" Type="http://schemas.openxmlformats.org/officeDocument/2006/relationships/notesSlide" Target="../notesSlides/notesSlide126.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slide" Target="slide1.xml"/><Relationship Id="rId4" Type="http://schemas.openxmlformats.org/officeDocument/2006/relationships/slide" Target="slide151.xml"/><Relationship Id="rId9" Type="http://schemas.openxmlformats.org/officeDocument/2006/relationships/image" Target="../media/image4.jpeg"/></Relationships>
</file>

<file path=ppt/slides/_rels/slide15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53.xml"/><Relationship Id="rId2" Type="http://schemas.openxmlformats.org/officeDocument/2006/relationships/notesSlide" Target="../notesSlides/notesSlide127.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slide" Target="slide1.xml"/><Relationship Id="rId10" Type="http://schemas.openxmlformats.org/officeDocument/2006/relationships/image" Target="../media/image4.jpeg"/><Relationship Id="rId4" Type="http://schemas.openxmlformats.org/officeDocument/2006/relationships/slide" Target="slide151.xml"/><Relationship Id="rId9" Type="http://schemas.openxmlformats.org/officeDocument/2006/relationships/slide" Target="slide152.xml"/></Relationships>
</file>

<file path=ppt/slides/_rels/slide15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54.xml"/><Relationship Id="rId2" Type="http://schemas.openxmlformats.org/officeDocument/2006/relationships/notesSlide" Target="../notesSlides/notesSlide128.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slide" Target="slide1.xml"/><Relationship Id="rId10" Type="http://schemas.openxmlformats.org/officeDocument/2006/relationships/slide" Target="slide152.xml"/><Relationship Id="rId4" Type="http://schemas.openxmlformats.org/officeDocument/2006/relationships/slide" Target="slide151.xml"/><Relationship Id="rId9" Type="http://schemas.openxmlformats.org/officeDocument/2006/relationships/image" Target="../media/image4.jpeg"/></Relationships>
</file>

<file path=ppt/slides/_rels/slide15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55.xml"/><Relationship Id="rId2" Type="http://schemas.openxmlformats.org/officeDocument/2006/relationships/notesSlide" Target="../notesSlides/notesSlide129.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slide" Target="slide1.xml"/><Relationship Id="rId10" Type="http://schemas.openxmlformats.org/officeDocument/2006/relationships/slide" Target="slide152.xml"/><Relationship Id="rId4" Type="http://schemas.openxmlformats.org/officeDocument/2006/relationships/slide" Target="slide151.xml"/><Relationship Id="rId9" Type="http://schemas.openxmlformats.org/officeDocument/2006/relationships/image" Target="../media/image4.jpeg"/></Relationships>
</file>

<file path=ppt/slides/_rels/slide156.xml.rels><?xml version="1.0" encoding="UTF-8" standalone="yes"?>
<Relationships xmlns="http://schemas.openxmlformats.org/package/2006/relationships"><Relationship Id="rId8" Type="http://schemas.openxmlformats.org/officeDocument/2006/relationships/slide" Target="slide160.xml"/><Relationship Id="rId3" Type="http://schemas.openxmlformats.org/officeDocument/2006/relationships/slide" Target="slide8.xml"/><Relationship Id="rId7" Type="http://schemas.openxmlformats.org/officeDocument/2006/relationships/slide" Target="slide159.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58.xml"/><Relationship Id="rId5" Type="http://schemas.openxmlformats.org/officeDocument/2006/relationships/slide" Target="slide157.xml"/><Relationship Id="rId4" Type="http://schemas.openxmlformats.org/officeDocument/2006/relationships/slide" Target="slide1.xml"/></Relationships>
</file>

<file path=ppt/slides/_rels/slide15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57.xml"/><Relationship Id="rId2" Type="http://schemas.openxmlformats.org/officeDocument/2006/relationships/notesSlide" Target="../notesSlides/notesSlide130.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slide" Target="slide1.xml"/><Relationship Id="rId4" Type="http://schemas.openxmlformats.org/officeDocument/2006/relationships/slide" Target="slide156.xml"/><Relationship Id="rId9" Type="http://schemas.openxmlformats.org/officeDocument/2006/relationships/image" Target="../media/image4.jpeg"/></Relationships>
</file>

<file path=ppt/slides/_rels/slide15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58.xml"/><Relationship Id="rId2" Type="http://schemas.openxmlformats.org/officeDocument/2006/relationships/notesSlide" Target="../notesSlides/notesSlide131.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slide" Target="slide1.xml"/><Relationship Id="rId10" Type="http://schemas.openxmlformats.org/officeDocument/2006/relationships/image" Target="../media/image4.jpeg"/><Relationship Id="rId4" Type="http://schemas.openxmlformats.org/officeDocument/2006/relationships/slide" Target="slide156.xml"/><Relationship Id="rId9" Type="http://schemas.openxmlformats.org/officeDocument/2006/relationships/slide" Target="slide157.xml"/></Relationships>
</file>

<file path=ppt/slides/_rels/slide15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notesSlide" Target="../notesSlides/notesSlide132.xml"/><Relationship Id="rId1" Type="http://schemas.openxmlformats.org/officeDocument/2006/relationships/slideLayout" Target="../slideLayouts/slideLayout2.xml"/><Relationship Id="rId6" Type="http://schemas.openxmlformats.org/officeDocument/2006/relationships/slide" Target="slide159.xml"/><Relationship Id="rId5" Type="http://schemas.openxmlformats.org/officeDocument/2006/relationships/image" Target="../media/image109.png"/><Relationship Id="rId4" Type="http://schemas.openxmlformats.org/officeDocument/2006/relationships/slide" Target="slide1.xml"/><Relationship Id="rId9" Type="http://schemas.openxmlformats.org/officeDocument/2006/relationships/slide" Target="slide156.xml"/></Relationships>
</file>

<file path=ppt/slides/_rels/slide16.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7.xml"/><Relationship Id="rId7" Type="http://schemas.openxmlformats.org/officeDocument/2006/relationships/slide" Target="slide19.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11.png"/><Relationship Id="rId5" Type="http://schemas.openxmlformats.org/officeDocument/2006/relationships/slide" Target="slide17.xml"/><Relationship Id="rId10" Type="http://schemas.openxmlformats.org/officeDocument/2006/relationships/slide" Target="slide20.xml"/><Relationship Id="rId4" Type="http://schemas.openxmlformats.org/officeDocument/2006/relationships/slide" Target="slide1.xml"/><Relationship Id="rId9" Type="http://schemas.openxmlformats.org/officeDocument/2006/relationships/slide" Target="slide22.xml"/></Relationships>
</file>

<file path=ppt/slides/_rels/slide16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160.xml"/><Relationship Id="rId2" Type="http://schemas.openxmlformats.org/officeDocument/2006/relationships/notesSlide" Target="../notesSlides/notesSlide133.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slide" Target="slide1.xml"/><Relationship Id="rId4" Type="http://schemas.openxmlformats.org/officeDocument/2006/relationships/slide" Target="slide156.xml"/><Relationship Id="rId9" Type="http://schemas.openxmlformats.org/officeDocument/2006/relationships/image" Target="../media/image5.png"/></Relationships>
</file>

<file path=ppt/slides/_rels/slide161.xml.rels><?xml version="1.0" encoding="UTF-8" standalone="yes"?>
<Relationships xmlns="http://schemas.openxmlformats.org/package/2006/relationships"><Relationship Id="rId3" Type="http://schemas.openxmlformats.org/officeDocument/2006/relationships/slide" Target="slide162.xml"/><Relationship Id="rId7"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64.xml"/><Relationship Id="rId4" Type="http://schemas.openxmlformats.org/officeDocument/2006/relationships/slide" Target="slide163.xml"/></Relationships>
</file>

<file path=ppt/slides/_rels/slide16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62.xml"/><Relationship Id="rId2" Type="http://schemas.openxmlformats.org/officeDocument/2006/relationships/notesSlide" Target="../notesSlides/notesSlide134.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slide" Target="slide1.xml"/><Relationship Id="rId10" Type="http://schemas.openxmlformats.org/officeDocument/2006/relationships/image" Target="../media/image4.jpeg"/><Relationship Id="rId4" Type="http://schemas.openxmlformats.org/officeDocument/2006/relationships/slide" Target="slide161.xml"/><Relationship Id="rId9" Type="http://schemas.openxmlformats.org/officeDocument/2006/relationships/slide" Target="slide159.xml"/></Relationships>
</file>

<file path=ppt/slides/_rels/slide16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163.xml"/><Relationship Id="rId2" Type="http://schemas.openxmlformats.org/officeDocument/2006/relationships/notesSlide" Target="../notesSlides/notesSlide135.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slide" Target="slide1.xml"/><Relationship Id="rId4" Type="http://schemas.openxmlformats.org/officeDocument/2006/relationships/slide" Target="slide161.xml"/><Relationship Id="rId9" Type="http://schemas.openxmlformats.org/officeDocument/2006/relationships/image" Target="../media/image4.jpeg"/></Relationships>
</file>

<file path=ppt/slides/_rels/slide16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161.xml"/><Relationship Id="rId7" Type="http://schemas.openxmlformats.org/officeDocument/2006/relationships/slide" Target="slide164.xml"/><Relationship Id="rId2" Type="http://schemas.openxmlformats.org/officeDocument/2006/relationships/notesSlide" Target="../notesSlides/notesSlide136.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3.jpeg"/><Relationship Id="rId4" Type="http://schemas.openxmlformats.org/officeDocument/2006/relationships/slide" Target="slide1.xml"/><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1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slide" Target="slide1.xml"/><Relationship Id="rId4" Type="http://schemas.openxmlformats.org/officeDocument/2006/relationships/slide" Target="slide16.xml"/><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xml"/><Relationship Id="rId4" Type="http://schemas.openxmlformats.org/officeDocument/2006/relationships/slide" Target="slide16.xml"/><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xml"/><Relationship Id="rId4" Type="http://schemas.openxmlformats.org/officeDocument/2006/relationships/slide" Target="slide16.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shelley.clarke@wcpfc.int?subject=T-RFMO%20Shark%20Data%20Inventory%20Browser" TargetMode="Externa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8" Type="http://schemas.openxmlformats.org/officeDocument/2006/relationships/slide" Target="slide110.xml"/><Relationship Id="rId13"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128.xml"/><Relationship Id="rId12"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91.xml"/><Relationship Id="rId11" Type="http://schemas.openxmlformats.org/officeDocument/2006/relationships/slide" Target="slide20.xml"/><Relationship Id="rId5" Type="http://schemas.openxmlformats.org/officeDocument/2006/relationships/slide" Target="slide1.xml"/><Relationship Id="rId10" Type="http://schemas.openxmlformats.org/officeDocument/2006/relationships/slide" Target="slide148.xml"/><Relationship Id="rId4" Type="http://schemas.openxmlformats.org/officeDocument/2006/relationships/slide" Target="slide16.xml"/><Relationship Id="rId9" Type="http://schemas.openxmlformats.org/officeDocument/2006/relationships/slide" Target="slide129.xml"/></Relationships>
</file>

<file path=ppt/slides/_rels/slide21.xml.rels><?xml version="1.0" encoding="UTF-8" standalone="yes"?>
<Relationships xmlns="http://schemas.openxmlformats.org/package/2006/relationships"><Relationship Id="rId8" Type="http://schemas.openxmlformats.org/officeDocument/2006/relationships/hyperlink" Target="https://www.wcpfc.int/system/files/SC11%20Summar%20Report%20-%2019Oct2015-with%20ES.docx" TargetMode="External"/><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iccat.int/Documents/Meetings/Docs/2012_SHK_ASS_ENG.pdf" TargetMode="External"/><Relationship Id="rId5" Type="http://schemas.openxmlformats.org/officeDocument/2006/relationships/slide" Target="slide1.xml"/><Relationship Id="rId10" Type="http://schemas.openxmlformats.org/officeDocument/2006/relationships/image" Target="../media/image23.png"/><Relationship Id="rId4" Type="http://schemas.openxmlformats.org/officeDocument/2006/relationships/slide" Target="slide16.xml"/><Relationship Id="rId9" Type="http://schemas.openxmlformats.org/officeDocument/2006/relationships/slide" Target="slide21.xml"/></Relationships>
</file>

<file path=ppt/slides/_rels/slide22.xml.rels><?xml version="1.0" encoding="UTF-8" standalone="yes"?>
<Relationships xmlns="http://schemas.openxmlformats.org/package/2006/relationships"><Relationship Id="rId8" Type="http://schemas.openxmlformats.org/officeDocument/2006/relationships/hyperlink" Target="https://www.iccat.int/Documents/Recs/compendiopdf-e/2007-06-e.pdf" TargetMode="External"/><Relationship Id="rId13" Type="http://schemas.openxmlformats.org/officeDocument/2006/relationships/slide" Target="slide22.xml"/><Relationship Id="rId3" Type="http://schemas.openxmlformats.org/officeDocument/2006/relationships/image" Target="../media/image3.jpeg"/><Relationship Id="rId7" Type="http://schemas.openxmlformats.org/officeDocument/2006/relationships/image" Target="../media/image6.png"/><Relationship Id="rId12"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iccat.int/Documents/Recs/compendiopdf-e/2005-05-e.pdf" TargetMode="External"/><Relationship Id="rId11" Type="http://schemas.openxmlformats.org/officeDocument/2006/relationships/slide" Target="slide73.xml"/><Relationship Id="rId5" Type="http://schemas.openxmlformats.org/officeDocument/2006/relationships/slide" Target="slide1.xml"/><Relationship Id="rId10" Type="http://schemas.openxmlformats.org/officeDocument/2006/relationships/hyperlink" Target="https://www.iccat.int/Documents/Recs/compendiopdf-e/2014-06-e.pdf" TargetMode="External"/><Relationship Id="rId4" Type="http://schemas.openxmlformats.org/officeDocument/2006/relationships/slide" Target="slide16.xml"/><Relationship Id="rId9" Type="http://schemas.openxmlformats.org/officeDocument/2006/relationships/hyperlink" Target="https://www.iccat.int/Documents/Recs/compendiopdf-e/2010-06-e.pdf" TargetMode="External"/><Relationship Id="rId1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7.xml"/><Relationship Id="rId7" Type="http://schemas.openxmlformats.org/officeDocument/2006/relationships/slide" Target="slide2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image" Target="../media/image9.png"/><Relationship Id="rId5" Type="http://schemas.openxmlformats.org/officeDocument/2006/relationships/slide" Target="slide24.xml"/><Relationship Id="rId10" Type="http://schemas.openxmlformats.org/officeDocument/2006/relationships/slide" Target="slide27.xml"/><Relationship Id="rId4" Type="http://schemas.openxmlformats.org/officeDocument/2006/relationships/slide" Target="slide1.xml"/><Relationship Id="rId9" Type="http://schemas.openxmlformats.org/officeDocument/2006/relationships/slide" Target="slide29.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3.xml"/><Relationship Id="rId7"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image" Target="../media/image28.png"/><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3.xml"/><Relationship Id="rId7"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image" Target="../media/image29.png"/><Relationship Id="rId4" Type="http://schemas.openxmlformats.org/officeDocument/2006/relationships/slide" Target="slide1.xml"/></Relationships>
</file>

<file path=ppt/slides/_rels/slide2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23.xm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30.png"/><Relationship Id="rId4" Type="http://schemas.openxmlformats.org/officeDocument/2006/relationships/slide" Target="slide1.xml"/></Relationships>
</file>

<file path=ppt/slides/_rels/slide27.xml.rels><?xml version="1.0" encoding="UTF-8" standalone="yes"?>
<Relationships xmlns="http://schemas.openxmlformats.org/package/2006/relationships"><Relationship Id="rId8" Type="http://schemas.openxmlformats.org/officeDocument/2006/relationships/slide" Target="slide110.xml"/><Relationship Id="rId13" Type="http://schemas.openxmlformats.org/officeDocument/2006/relationships/slide" Target="slide128.xml"/><Relationship Id="rId3" Type="http://schemas.openxmlformats.org/officeDocument/2006/relationships/image" Target="../media/image3.jpeg"/><Relationship Id="rId7" Type="http://schemas.openxmlformats.org/officeDocument/2006/relationships/slide" Target="slide129.xml"/><Relationship Id="rId12"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91.xml"/><Relationship Id="rId11" Type="http://schemas.openxmlformats.org/officeDocument/2006/relationships/image" Target="../media/image5.png"/><Relationship Id="rId5" Type="http://schemas.openxmlformats.org/officeDocument/2006/relationships/slide" Target="slide1.xml"/><Relationship Id="rId10" Type="http://schemas.openxmlformats.org/officeDocument/2006/relationships/slide" Target="slide27.xml"/><Relationship Id="rId4" Type="http://schemas.openxmlformats.org/officeDocument/2006/relationships/slide" Target="slide23.xml"/><Relationship Id="rId9" Type="http://schemas.openxmlformats.org/officeDocument/2006/relationships/slide" Target="slide148.xml"/></Relationships>
</file>

<file path=ppt/slides/_rels/slide28.xml.rels><?xml version="1.0" encoding="UTF-8" standalone="yes"?>
<Relationships xmlns="http://schemas.openxmlformats.org/package/2006/relationships"><Relationship Id="rId8" Type="http://schemas.openxmlformats.org/officeDocument/2006/relationships/hyperlink" Target="https://www.wcpfc.int/system/files/SA-WP-03-Silky-Shark-SA.pdf" TargetMode="External"/><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iattc.org/Meetings/Meetings2015/6SAC/PDFs/SAC-06-08b-Updated-indicators-for-silky-sharks.pdf" TargetMode="External"/><Relationship Id="rId5" Type="http://schemas.openxmlformats.org/officeDocument/2006/relationships/slide" Target="slide1.xml"/><Relationship Id="rId10" Type="http://schemas.openxmlformats.org/officeDocument/2006/relationships/image" Target="../media/image23.png"/><Relationship Id="rId4" Type="http://schemas.openxmlformats.org/officeDocument/2006/relationships/slide" Target="slide23.xml"/><Relationship Id="rId9" Type="http://schemas.openxmlformats.org/officeDocument/2006/relationships/slide" Target="slide28.xml"/></Relationships>
</file>

<file path=ppt/slides/_rels/slide29.xml.rels><?xml version="1.0" encoding="UTF-8" standalone="yes"?>
<Relationships xmlns="http://schemas.openxmlformats.org/package/2006/relationships"><Relationship Id="rId8" Type="http://schemas.openxmlformats.org/officeDocument/2006/relationships/hyperlink" Target="https://www.wcpfc.int/system/files/CMM%202013-08%20CMM%20for%20Silky%20Sharks_0.pdf" TargetMode="External"/><Relationship Id="rId3" Type="http://schemas.openxmlformats.org/officeDocument/2006/relationships/image" Target="../media/image3.jpeg"/><Relationship Id="rId7" Type="http://schemas.openxmlformats.org/officeDocument/2006/relationships/image" Target="../media/image6.png"/><Relationship Id="rId12"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iccat.int/Documents/Recs/compendiopdf-e/2011-08-e.pdf" TargetMode="External"/><Relationship Id="rId11" Type="http://schemas.openxmlformats.org/officeDocument/2006/relationships/slide" Target="slide29.xml"/><Relationship Id="rId5" Type="http://schemas.openxmlformats.org/officeDocument/2006/relationships/slide" Target="slide1.xml"/><Relationship Id="rId10" Type="http://schemas.openxmlformats.org/officeDocument/2006/relationships/image" Target="../media/image24.jpeg"/><Relationship Id="rId4" Type="http://schemas.openxmlformats.org/officeDocument/2006/relationships/slide" Target="slide23.xml"/><Relationship Id="rId9" Type="http://schemas.openxmlformats.org/officeDocument/2006/relationships/slide" Target="slide7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xml"/><Relationship Id="rId7" Type="http://schemas.openxmlformats.org/officeDocument/2006/relationships/hyperlink" Target="https://www.wcpfc.int/system/files/CMM%202010-07%20%5bSharks%5d.pdf"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7.xml"/><Relationship Id="rId7" Type="http://schemas.openxmlformats.org/officeDocument/2006/relationships/slide" Target="slide3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image" Target="../media/image10.png"/><Relationship Id="rId5" Type="http://schemas.openxmlformats.org/officeDocument/2006/relationships/slide" Target="slide31.xml"/><Relationship Id="rId10" Type="http://schemas.openxmlformats.org/officeDocument/2006/relationships/slide" Target="slide34.xml"/><Relationship Id="rId4" Type="http://schemas.openxmlformats.org/officeDocument/2006/relationships/slide" Target="slide1.xml"/><Relationship Id="rId9" Type="http://schemas.openxmlformats.org/officeDocument/2006/relationships/slide" Target="slide36.xml"/></Relationships>
</file>

<file path=ppt/slides/_rels/slide3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3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1.xml"/><Relationship Id="rId4" Type="http://schemas.openxmlformats.org/officeDocument/2006/relationships/slide" Target="slide30.xml"/><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3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slide" Target="slide1.xml"/><Relationship Id="rId4" Type="http://schemas.openxmlformats.org/officeDocument/2006/relationships/slide" Target="slide30.xml"/><Relationship Id="rId9" Type="http://schemas.openxmlformats.org/officeDocument/2006/relationships/image" Target="../media/image4.jpeg"/></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3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slide" Target="slide1.xml"/><Relationship Id="rId4" Type="http://schemas.openxmlformats.org/officeDocument/2006/relationships/slide" Target="slide30.xml"/><Relationship Id="rId9" Type="http://schemas.openxmlformats.org/officeDocument/2006/relationships/image" Target="../media/image4.jpeg"/></Relationships>
</file>

<file path=ppt/slides/_rels/slide34.xml.rels><?xml version="1.0" encoding="UTF-8" standalone="yes"?>
<Relationships xmlns="http://schemas.openxmlformats.org/package/2006/relationships"><Relationship Id="rId8" Type="http://schemas.openxmlformats.org/officeDocument/2006/relationships/slide" Target="slide128.xml"/><Relationship Id="rId13"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148.xml"/><Relationship Id="rId12"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129.xml"/><Relationship Id="rId11" Type="http://schemas.openxmlformats.org/officeDocument/2006/relationships/slide" Target="slide34.xml"/><Relationship Id="rId5" Type="http://schemas.openxmlformats.org/officeDocument/2006/relationships/slide" Target="slide110.xml"/><Relationship Id="rId10" Type="http://schemas.openxmlformats.org/officeDocument/2006/relationships/slide" Target="slide1.xml"/><Relationship Id="rId4" Type="http://schemas.openxmlformats.org/officeDocument/2006/relationships/slide" Target="slide91.xml"/><Relationship Id="rId9" Type="http://schemas.openxmlformats.org/officeDocument/2006/relationships/slide" Target="slide30.xml"/></Relationships>
</file>

<file path=ppt/slides/_rels/slide35.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3.jpeg"/><Relationship Id="rId7" Type="http://schemas.openxmlformats.org/officeDocument/2006/relationships/slide" Target="slide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6.png"/><Relationship Id="rId4" Type="http://schemas.openxmlformats.org/officeDocument/2006/relationships/hyperlink" Target="https://www.wcpfc.int/system/files/SA-WP-06-Oceanic-Whitetip-Stock-Assessent-WCPO-Rev-1-(3-August-2012).pdf" TargetMode="External"/><Relationship Id="rId9" Type="http://schemas.openxmlformats.org/officeDocument/2006/relationships/image" Target="../media/image23.png"/></Relationships>
</file>

<file path=ppt/slides/_rels/slide36.xml.rels><?xml version="1.0" encoding="UTF-8" standalone="yes"?>
<Relationships xmlns="http://schemas.openxmlformats.org/package/2006/relationships"><Relationship Id="rId8" Type="http://schemas.openxmlformats.org/officeDocument/2006/relationships/hyperlink" Target="https://www.wcpfc.int/system/files/CMM-2011-04-Conservation-and-Management-Measure-Oceanic-Whitetip-Sharks.pdf" TargetMode="External"/><Relationship Id="rId13" Type="http://schemas.openxmlformats.org/officeDocument/2006/relationships/slide" Target="slide36.xml"/><Relationship Id="rId3" Type="http://schemas.openxmlformats.org/officeDocument/2006/relationships/image" Target="../media/image3.jpeg"/><Relationship Id="rId7" Type="http://schemas.openxmlformats.org/officeDocument/2006/relationships/hyperlink" Target="http://iotc.org/cmm/resolution-1306-scientific-and-management-framework-conservation-sharks-species-caught" TargetMode="External"/><Relationship Id="rId12" Type="http://schemas.openxmlformats.org/officeDocument/2006/relationships/slide" Target="slide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iccat.int/Documents/Recs/compendiopdf-e/2010-07-e.pdf" TargetMode="External"/><Relationship Id="rId11" Type="http://schemas.openxmlformats.org/officeDocument/2006/relationships/slide" Target="slide30.xml"/><Relationship Id="rId5" Type="http://schemas.openxmlformats.org/officeDocument/2006/relationships/image" Target="../media/image6.png"/><Relationship Id="rId10" Type="http://schemas.openxmlformats.org/officeDocument/2006/relationships/image" Target="../media/image24.jpeg"/><Relationship Id="rId4" Type="http://schemas.openxmlformats.org/officeDocument/2006/relationships/hyperlink" Target="https://www.iattc.org/PDFFiles2/Resolutions/C-11-10-Conservation-of-oceanic-whitetip-sharks.pdf" TargetMode="External"/><Relationship Id="rId9" Type="http://schemas.openxmlformats.org/officeDocument/2006/relationships/slide" Target="slide73.xml"/><Relationship Id="rId14" Type="http://schemas.openxmlformats.org/officeDocument/2006/relationships/image" Target="../media/image23.png"/></Relationships>
</file>

<file path=ppt/slides/_rels/slide37.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7.xml"/><Relationship Id="rId7" Type="http://schemas.openxmlformats.org/officeDocument/2006/relationships/slide" Target="slide40.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image" Target="../media/image12.png"/><Relationship Id="rId5" Type="http://schemas.openxmlformats.org/officeDocument/2006/relationships/slide" Target="slide38.xml"/><Relationship Id="rId10" Type="http://schemas.openxmlformats.org/officeDocument/2006/relationships/slide" Target="slide41.xml"/><Relationship Id="rId4" Type="http://schemas.openxmlformats.org/officeDocument/2006/relationships/slide" Target="slide1.xml"/><Relationship Id="rId9" Type="http://schemas.openxmlformats.org/officeDocument/2006/relationships/slide" Target="slide43.xml"/></Relationships>
</file>

<file path=ppt/slides/_rels/slide3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3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slide" Target="slide1.xml"/><Relationship Id="rId4" Type="http://schemas.openxmlformats.org/officeDocument/2006/relationships/slide" Target="slide37.xml"/><Relationship Id="rId9"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3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slide" Target="slide1.xml"/><Relationship Id="rId4" Type="http://schemas.openxmlformats.org/officeDocument/2006/relationships/slide" Target="slide37.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hyperlink" Target="http://www.iotc.org/data/datasets" TargetMode="External"/><Relationship Id="rId3" Type="http://schemas.openxmlformats.org/officeDocument/2006/relationships/hyperlink" Target="http://www.iattc.org/FisheryStatusReportsENG.htm" TargetMode="External"/><Relationship Id="rId7" Type="http://schemas.openxmlformats.org/officeDocument/2006/relationships/hyperlink" Target="https://www.iccat.int/Documents/SCRS/ExecSum/SHK_EN.pdf" TargetMode="External"/><Relationship Id="rId12" Type="http://schemas.openxmlformats.org/officeDocument/2006/relationships/slide" Target="slide1.xml"/><Relationship Id="rId2" Type="http://schemas.openxmlformats.org/officeDocument/2006/relationships/hyperlink" Target="http://www.iattc.org/CatchReportsDataENG.htm" TargetMode="External"/><Relationship Id="rId1" Type="http://schemas.openxmlformats.org/officeDocument/2006/relationships/slideLayout" Target="../slideLayouts/slideLayout2.xml"/><Relationship Id="rId6" Type="http://schemas.openxmlformats.org/officeDocument/2006/relationships/hyperlink" Target="https://www.iccat.int/en/pubs_biennial.htm" TargetMode="External"/><Relationship Id="rId11" Type="http://schemas.openxmlformats.org/officeDocument/2006/relationships/image" Target="../media/image3.jpeg"/><Relationship Id="rId5" Type="http://schemas.openxmlformats.org/officeDocument/2006/relationships/hyperlink" Target="https://www.iccat.int/en/accesingdb.htm" TargetMode="External"/><Relationship Id="rId10" Type="http://schemas.openxmlformats.org/officeDocument/2006/relationships/hyperlink" Target="https://www.wcpfc.int/meetings/2nd-regular-session" TargetMode="External"/><Relationship Id="rId4" Type="http://schemas.openxmlformats.org/officeDocument/2006/relationships/hyperlink" Target="http://www.iattc.org/AIDCP-Reports-IDCPENG.htm" TargetMode="External"/><Relationship Id="rId9" Type="http://schemas.openxmlformats.org/officeDocument/2006/relationships/hyperlink" Target="http://www.spc.int/oceanfish/en/ofpsection/data-management/spc-members/dd/247-ce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4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slide" Target="slide1.xml"/><Relationship Id="rId4" Type="http://schemas.openxmlformats.org/officeDocument/2006/relationships/slide" Target="slide37.xml"/><Relationship Id="rId9" Type="http://schemas.openxmlformats.org/officeDocument/2006/relationships/image" Target="../media/image4.jpeg"/></Relationships>
</file>

<file path=ppt/slides/_rels/slide41.xml.rels><?xml version="1.0" encoding="UTF-8" standalone="yes"?>
<Relationships xmlns="http://schemas.openxmlformats.org/package/2006/relationships"><Relationship Id="rId8" Type="http://schemas.openxmlformats.org/officeDocument/2006/relationships/slide" Target="slide148.xml"/><Relationship Id="rId13"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129.xml"/><Relationship Id="rId12"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128.xml"/><Relationship Id="rId11" Type="http://schemas.openxmlformats.org/officeDocument/2006/relationships/slide" Target="slide41.xml"/><Relationship Id="rId5" Type="http://schemas.openxmlformats.org/officeDocument/2006/relationships/slide" Target="slide91.xml"/><Relationship Id="rId10" Type="http://schemas.openxmlformats.org/officeDocument/2006/relationships/slide" Target="slide1.xml"/><Relationship Id="rId4" Type="http://schemas.openxmlformats.org/officeDocument/2006/relationships/slide" Target="slide110.xml"/><Relationship Id="rId9" Type="http://schemas.openxmlformats.org/officeDocument/2006/relationships/slide" Target="slide37.xml"/></Relationships>
</file>

<file path=ppt/slides/_rels/slide42.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3.jpeg"/><Relationship Id="rId7" Type="http://schemas.openxmlformats.org/officeDocument/2006/relationships/slide" Target="slide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image" Target="../media/image6.png"/><Relationship Id="rId4" Type="http://schemas.openxmlformats.org/officeDocument/2006/relationships/hyperlink" Target="https://www.wcpfc.int/system/files/SA-WP-06-Oceanic-Whitetip-Stock-Assessent-WCPO-Rev-1-(3-August-2012).pdf" TargetMode="External"/><Relationship Id="rId9" Type="http://schemas.openxmlformats.org/officeDocument/2006/relationships/image" Target="../media/image23.png"/></Relationships>
</file>

<file path=ppt/slides/_rels/slide4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slide" Target="slide73.xml"/><Relationship Id="rId12" Type="http://schemas.openxmlformats.org/officeDocument/2006/relationships/slide" Target="slide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iotc.org/cmm/resolution-1209-conservation-thresher-sharks-family-alopiidae-caught-association-fisheries-iotc" TargetMode="External"/><Relationship Id="rId11" Type="http://schemas.openxmlformats.org/officeDocument/2006/relationships/slide" Target="slide37.xml"/><Relationship Id="rId5" Type="http://schemas.openxmlformats.org/officeDocument/2006/relationships/image" Target="../media/image6.png"/><Relationship Id="rId10" Type="http://schemas.openxmlformats.org/officeDocument/2006/relationships/image" Target="../media/image23.png"/><Relationship Id="rId4" Type="http://schemas.openxmlformats.org/officeDocument/2006/relationships/hyperlink" Target="https://www.iccat.int/Documents/Recs/compendiopdf-e/2009-07-e.pdf" TargetMode="External"/><Relationship Id="rId9" Type="http://schemas.openxmlformats.org/officeDocument/2006/relationships/slide" Target="slide43.xml"/></Relationships>
</file>

<file path=ppt/slides/_rels/slide44.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7.xml"/><Relationship Id="rId7" Type="http://schemas.openxmlformats.org/officeDocument/2006/relationships/slide" Target="slide4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image" Target="../media/image37.png"/><Relationship Id="rId5" Type="http://schemas.openxmlformats.org/officeDocument/2006/relationships/slide" Target="slide45.xml"/><Relationship Id="rId10" Type="http://schemas.openxmlformats.org/officeDocument/2006/relationships/slide" Target="slide48.xml"/><Relationship Id="rId4" Type="http://schemas.openxmlformats.org/officeDocument/2006/relationships/slide" Target="slide1.xml"/><Relationship Id="rId9" Type="http://schemas.openxmlformats.org/officeDocument/2006/relationships/slide" Target="slide50.xml"/></Relationships>
</file>

<file path=ppt/slides/_rels/slide4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4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slide" Target="slide1.xml"/><Relationship Id="rId4" Type="http://schemas.openxmlformats.org/officeDocument/2006/relationships/slide" Target="slide44.xml"/><Relationship Id="rId9"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4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slide" Target="slide1.xml"/><Relationship Id="rId4" Type="http://schemas.openxmlformats.org/officeDocument/2006/relationships/slide" Target="slide44.xml"/></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4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slide" Target="slide1.xml"/><Relationship Id="rId4" Type="http://schemas.openxmlformats.org/officeDocument/2006/relationships/slide" Target="slide44.xml"/></Relationships>
</file>

<file path=ppt/slides/_rels/slide48.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image" Target="../media/image3.jpeg"/><Relationship Id="rId7" Type="http://schemas.openxmlformats.org/officeDocument/2006/relationships/slide" Target="slide129.xml"/><Relationship Id="rId12"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148.xml"/><Relationship Id="rId11" Type="http://schemas.openxmlformats.org/officeDocument/2006/relationships/image" Target="../media/image5.png"/><Relationship Id="rId5" Type="http://schemas.openxmlformats.org/officeDocument/2006/relationships/slide" Target="slide128.xml"/><Relationship Id="rId10" Type="http://schemas.openxmlformats.org/officeDocument/2006/relationships/slide" Target="slide48.xml"/><Relationship Id="rId4" Type="http://schemas.openxmlformats.org/officeDocument/2006/relationships/slide" Target="slide110.xml"/><Relationship Id="rId9" Type="http://schemas.openxmlformats.org/officeDocument/2006/relationships/slide" Target="slide1.xml"/></Relationships>
</file>

<file path=ppt/slides/_rels/slide49.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image" Target="../media/image3.jpeg"/><Relationship Id="rId7" Type="http://schemas.openxmlformats.org/officeDocument/2006/relationships/slide" Target="slide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image" Target="../media/image6.png"/><Relationship Id="rId4" Type="http://schemas.openxmlformats.org/officeDocument/2006/relationships/hyperlink" Target="https://www.iccat.int/Documents/SCRS/DetRep/DET-POR.pdf" TargetMode="Externa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xml"/><Relationship Id="rId7" Type="http://schemas.openxmlformats.org/officeDocument/2006/relationships/slide" Target="slide16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image" Target="../media/image4.jpeg"/></Relationships>
</file>

<file path=ppt/slides/_rels/slide50.xml.rels><?xml version="1.0" encoding="UTF-8" standalone="yes"?>
<Relationships xmlns="http://schemas.openxmlformats.org/package/2006/relationships"><Relationship Id="rId8" Type="http://schemas.openxmlformats.org/officeDocument/2006/relationships/slide" Target="slide73.xml"/><Relationship Id="rId13" Type="http://schemas.openxmlformats.org/officeDocument/2006/relationships/image" Target="../media/image23.png"/><Relationship Id="rId3" Type="http://schemas.openxmlformats.org/officeDocument/2006/relationships/image" Target="../media/image3.jpeg"/><Relationship Id="rId7" Type="http://schemas.openxmlformats.org/officeDocument/2006/relationships/image" Target="../media/image41.png"/><Relationship Id="rId12" Type="http://schemas.openxmlformats.org/officeDocument/2006/relationships/slide" Target="slide5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iccat.int/Documents/Recs/compendiopdf-e/2015-06-e.pdf" TargetMode="External"/><Relationship Id="rId11" Type="http://schemas.openxmlformats.org/officeDocument/2006/relationships/slide" Target="slide1.xml"/><Relationship Id="rId5" Type="http://schemas.openxmlformats.org/officeDocument/2006/relationships/image" Target="../media/image6.png"/><Relationship Id="rId10" Type="http://schemas.openxmlformats.org/officeDocument/2006/relationships/slide" Target="slide44.xml"/><Relationship Id="rId4" Type="http://schemas.openxmlformats.org/officeDocument/2006/relationships/hyperlink" Target="https://www.iccat.int/Documents/Recs/compendiopdf-e/2007-06-e.pdf" TargetMode="External"/><Relationship Id="rId9" Type="http://schemas.openxmlformats.org/officeDocument/2006/relationships/image" Target="../media/image24.jpeg"/></Relationships>
</file>

<file path=ppt/slides/_rels/slide51.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slide" Target="slide7.xml"/><Relationship Id="rId7" Type="http://schemas.openxmlformats.org/officeDocument/2006/relationships/slide" Target="slide5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53.xml"/><Relationship Id="rId5" Type="http://schemas.openxmlformats.org/officeDocument/2006/relationships/slide" Target="slide52.xml"/><Relationship Id="rId10" Type="http://schemas.openxmlformats.org/officeDocument/2006/relationships/image" Target="../media/image14.jpeg"/><Relationship Id="rId4" Type="http://schemas.openxmlformats.org/officeDocument/2006/relationships/slide" Target="slide1.xml"/><Relationship Id="rId9" Type="http://schemas.openxmlformats.org/officeDocument/2006/relationships/slide" Target="slide55.xml"/></Relationships>
</file>

<file path=ppt/slides/_rels/slide5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5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slide" Target="slide1.xml"/><Relationship Id="rId4" Type="http://schemas.openxmlformats.org/officeDocument/2006/relationships/slide" Target="slide51.xml"/><Relationship Id="rId9"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5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slide" Target="slide1.xml"/><Relationship Id="rId4" Type="http://schemas.openxmlformats.org/officeDocument/2006/relationships/slide" Target="slide51.xml"/><Relationship Id="rId9" Type="http://schemas.openxmlformats.org/officeDocument/2006/relationships/image" Target="../media/image4.jpeg"/></Relationships>
</file>

<file path=ppt/slides/_rels/slide5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5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slide" Target="slide1.xml"/><Relationship Id="rId10" Type="http://schemas.openxmlformats.org/officeDocument/2006/relationships/image" Target="../media/image4.jpeg"/><Relationship Id="rId4" Type="http://schemas.openxmlformats.org/officeDocument/2006/relationships/slide" Target="slide51.xml"/><Relationship Id="rId9" Type="http://schemas.openxmlformats.org/officeDocument/2006/relationships/slide" Target="slide40.xml"/></Relationships>
</file>

<file path=ppt/slides/_rels/slide55.xml.rels><?xml version="1.0" encoding="UTF-8" standalone="yes"?>
<Relationships xmlns="http://schemas.openxmlformats.org/package/2006/relationships"><Relationship Id="rId8" Type="http://schemas.openxmlformats.org/officeDocument/2006/relationships/slide" Target="slide110.xml"/><Relationship Id="rId13"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129.xml"/><Relationship Id="rId12"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slide" Target="slide128.xml"/><Relationship Id="rId11" Type="http://schemas.openxmlformats.org/officeDocument/2006/relationships/slide" Target="slide55.xml"/><Relationship Id="rId5" Type="http://schemas.openxmlformats.org/officeDocument/2006/relationships/slide" Target="slide148.xml"/><Relationship Id="rId10" Type="http://schemas.openxmlformats.org/officeDocument/2006/relationships/slide" Target="slide1.xml"/><Relationship Id="rId4" Type="http://schemas.openxmlformats.org/officeDocument/2006/relationships/slide" Target="slide91.xml"/><Relationship Id="rId9" Type="http://schemas.openxmlformats.org/officeDocument/2006/relationships/slide" Target="slide51.xml"/></Relationships>
</file>

<file path=ppt/slides/_rels/slide56.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image" Target="../media/image3.jpeg"/><Relationship Id="rId7"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slide" Target="slide73.xml"/><Relationship Id="rId11" Type="http://schemas.openxmlformats.org/officeDocument/2006/relationships/image" Target="../media/image23.png"/><Relationship Id="rId5" Type="http://schemas.openxmlformats.org/officeDocument/2006/relationships/image" Target="../media/image6.png"/><Relationship Id="rId10" Type="http://schemas.openxmlformats.org/officeDocument/2006/relationships/slide" Target="slide56.xml"/><Relationship Id="rId4" Type="http://schemas.openxmlformats.org/officeDocument/2006/relationships/hyperlink" Target="https://www.iccat.int/Documents/Recs/compendiopdf-e/2010-08-e.pdf" TargetMode="External"/><Relationship Id="rId9" Type="http://schemas.openxmlformats.org/officeDocument/2006/relationships/slide" Target="slide1.xml"/></Relationships>
</file>

<file path=ppt/slides/_rels/slide57.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slide" Target="slide7.xml"/><Relationship Id="rId7" Type="http://schemas.openxmlformats.org/officeDocument/2006/relationships/slide" Target="slide60.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59.xml"/><Relationship Id="rId5" Type="http://schemas.openxmlformats.org/officeDocument/2006/relationships/slide" Target="slide58.xml"/><Relationship Id="rId4" Type="http://schemas.openxmlformats.org/officeDocument/2006/relationships/slide" Target="slide1.xml"/><Relationship Id="rId9" Type="http://schemas.openxmlformats.org/officeDocument/2006/relationships/slide" Target="slide61.xml"/></Relationships>
</file>

<file path=ppt/slides/_rels/slide5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5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slide" Target="slide1.xml"/><Relationship Id="rId4" Type="http://schemas.openxmlformats.org/officeDocument/2006/relationships/slide" Target="slide57.xml"/><Relationship Id="rId9" Type="http://schemas.openxmlformats.org/officeDocument/2006/relationships/image" Target="../media/image4.jpeg"/></Relationships>
</file>

<file path=ppt/slides/_rels/slide5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slide" Target="slide59.xml"/><Relationship Id="rId5" Type="http://schemas.openxmlformats.org/officeDocument/2006/relationships/slide" Target="slide1.xml"/><Relationship Id="rId10" Type="http://schemas.openxmlformats.org/officeDocument/2006/relationships/image" Target="../media/image4.jpeg"/><Relationship Id="rId4" Type="http://schemas.openxmlformats.org/officeDocument/2006/relationships/slide" Target="slide57.xml"/><Relationship Id="rId9" Type="http://schemas.openxmlformats.org/officeDocument/2006/relationships/image" Target="../media/image47.png"/></Relationships>
</file>

<file path=ppt/slides/_rels/slide6.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image" Target="../media/image7.tif"/><Relationship Id="rId7" Type="http://schemas.openxmlformats.org/officeDocument/2006/relationships/slide" Target="slide9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81.xml"/><Relationship Id="rId5" Type="http://schemas.openxmlformats.org/officeDocument/2006/relationships/slide" Target="slide132.xml"/><Relationship Id="rId10" Type="http://schemas.openxmlformats.org/officeDocument/2006/relationships/slide" Target="slide1.xml"/><Relationship Id="rId4" Type="http://schemas.openxmlformats.org/officeDocument/2006/relationships/slide" Target="slide74.xml"/><Relationship Id="rId9" Type="http://schemas.openxmlformats.org/officeDocument/2006/relationships/slide" Target="slide5.xml"/></Relationships>
</file>

<file path=ppt/slides/_rels/slide6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slide" Target="slide60.xml"/><Relationship Id="rId5" Type="http://schemas.openxmlformats.org/officeDocument/2006/relationships/slide" Target="slide1.xml"/><Relationship Id="rId4" Type="http://schemas.openxmlformats.org/officeDocument/2006/relationships/slide" Target="slide57.xml"/><Relationship Id="rId9" Type="http://schemas.openxmlformats.org/officeDocument/2006/relationships/image" Target="../media/image4.jpeg"/></Relationships>
</file>

<file path=ppt/slides/_rels/slide61.xml.rels><?xml version="1.0" encoding="UTF-8" standalone="yes"?>
<Relationships xmlns="http://schemas.openxmlformats.org/package/2006/relationships"><Relationship Id="rId8" Type="http://schemas.openxmlformats.org/officeDocument/2006/relationships/slide" Target="slide128.xml"/><Relationship Id="rId13"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148.xml"/><Relationship Id="rId12"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slide" Target="slide129.xml"/><Relationship Id="rId11" Type="http://schemas.openxmlformats.org/officeDocument/2006/relationships/slide" Target="slide61.xml"/><Relationship Id="rId5" Type="http://schemas.openxmlformats.org/officeDocument/2006/relationships/slide" Target="slide110.xml"/><Relationship Id="rId10" Type="http://schemas.openxmlformats.org/officeDocument/2006/relationships/slide" Target="slide1.xml"/><Relationship Id="rId4" Type="http://schemas.openxmlformats.org/officeDocument/2006/relationships/slide" Target="slide91.xml"/><Relationship Id="rId9" Type="http://schemas.openxmlformats.org/officeDocument/2006/relationships/slide" Target="slide57.xml"/></Relationships>
</file>

<file path=ppt/slides/_rels/slide6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slide" Target="slide73.xml"/><Relationship Id="rId12"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wcpfc.int/system/files/CMM-2012-04-Conservation-and-Management-Measure-protection-whale-sharks-purse-seine.pdf" TargetMode="External"/><Relationship Id="rId11" Type="http://schemas.openxmlformats.org/officeDocument/2006/relationships/slide" Target="slide62.xml"/><Relationship Id="rId5" Type="http://schemas.openxmlformats.org/officeDocument/2006/relationships/image" Target="../media/image6.png"/><Relationship Id="rId10" Type="http://schemas.openxmlformats.org/officeDocument/2006/relationships/slide" Target="slide1.xml"/><Relationship Id="rId4" Type="http://schemas.openxmlformats.org/officeDocument/2006/relationships/hyperlink" Target="http://iotc.org/cmm/resolution-1305-conservation-whale-sharks-rhincodon-typus" TargetMode="External"/><Relationship Id="rId9" Type="http://schemas.openxmlformats.org/officeDocument/2006/relationships/slide" Target="slide57.xml"/></Relationships>
</file>

<file path=ppt/slides/_rels/slide6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eg"/><Relationship Id="rId7" Type="http://schemas.microsoft.com/office/2007/relationships/hdphoto" Target="../media/hdphoto3.wdp"/><Relationship Id="rId12"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slide" Target="slide63.xml"/><Relationship Id="rId5" Type="http://schemas.openxmlformats.org/officeDocument/2006/relationships/slide" Target="slide1.xml"/><Relationship Id="rId10" Type="http://schemas.openxmlformats.org/officeDocument/2006/relationships/slide" Target="slide64.xml"/><Relationship Id="rId4" Type="http://schemas.openxmlformats.org/officeDocument/2006/relationships/slide" Target="slide7.xml"/><Relationship Id="rId9" Type="http://schemas.openxmlformats.org/officeDocument/2006/relationships/slide" Target="slide69.xml"/></Relationships>
</file>

<file path=ppt/slides/_rels/slide64.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image" Target="../media/image3.jpeg"/><Relationship Id="rId7" Type="http://schemas.openxmlformats.org/officeDocument/2006/relationships/slide" Target="slide66.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slide" Target="slide65.xml"/><Relationship Id="rId5" Type="http://schemas.openxmlformats.org/officeDocument/2006/relationships/slide" Target="slide1.xml"/><Relationship Id="rId4" Type="http://schemas.openxmlformats.org/officeDocument/2006/relationships/slide" Target="slide7.xml"/><Relationship Id="rId9" Type="http://schemas.openxmlformats.org/officeDocument/2006/relationships/slide" Target="slide68.xml"/></Relationships>
</file>

<file path=ppt/slides/_rels/slide6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65.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slide" Target="slide1.xml"/><Relationship Id="rId4" Type="http://schemas.openxmlformats.org/officeDocument/2006/relationships/slide" Target="slide64.xml"/><Relationship Id="rId9" Type="http://schemas.openxmlformats.org/officeDocument/2006/relationships/image" Target="../media/image5.png"/></Relationships>
</file>

<file path=ppt/slides/_rels/slide6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66.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slide" Target="slide1.xml"/><Relationship Id="rId4" Type="http://schemas.openxmlformats.org/officeDocument/2006/relationships/slide" Target="slide64.xml"/><Relationship Id="rId9" Type="http://schemas.openxmlformats.org/officeDocument/2006/relationships/image" Target="../media/image4.jpeg"/></Relationships>
</file>

<file path=ppt/slides/_rels/slide6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67.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slide" Target="slide1.xml"/><Relationship Id="rId4" Type="http://schemas.openxmlformats.org/officeDocument/2006/relationships/slide" Target="slide64.xml"/><Relationship Id="rId9" Type="http://schemas.openxmlformats.org/officeDocument/2006/relationships/image" Target="../media/image4.jpeg"/></Relationships>
</file>

<file path=ppt/slides/_rels/slide68.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image" Target="../media/image3.jpeg"/><Relationship Id="rId7"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slide" Target="slide73.xml"/><Relationship Id="rId11" Type="http://schemas.openxmlformats.org/officeDocument/2006/relationships/image" Target="../media/image23.png"/><Relationship Id="rId5" Type="http://schemas.openxmlformats.org/officeDocument/2006/relationships/image" Target="../media/image6.png"/><Relationship Id="rId10" Type="http://schemas.openxmlformats.org/officeDocument/2006/relationships/slide" Target="slide68.xml"/><Relationship Id="rId4" Type="http://schemas.openxmlformats.org/officeDocument/2006/relationships/hyperlink" Target="https://www.iattc.org/PDFFiles2/Resolutions/C-15-04-Conservation-of-Mobulid-Rays.pdf" TargetMode="External"/><Relationship Id="rId9" Type="http://schemas.openxmlformats.org/officeDocument/2006/relationships/slide" Target="slide1.xml"/></Relationships>
</file>

<file path=ppt/slides/_rels/slide69.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71.xml"/><Relationship Id="rId5" Type="http://schemas.openxmlformats.org/officeDocument/2006/relationships/slide" Target="slide70.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23.xml"/><Relationship Id="rId18" Type="http://schemas.openxmlformats.org/officeDocument/2006/relationships/slide" Target="slide5.xml"/><Relationship Id="rId3" Type="http://schemas.openxmlformats.org/officeDocument/2006/relationships/image" Target="../media/image8.emf"/><Relationship Id="rId21" Type="http://schemas.microsoft.com/office/2007/relationships/hdphoto" Target="../media/hdphoto2.wdp"/><Relationship Id="rId7" Type="http://schemas.openxmlformats.org/officeDocument/2006/relationships/image" Target="../media/image11.png"/><Relationship Id="rId12" Type="http://schemas.openxmlformats.org/officeDocument/2006/relationships/slide" Target="slide16.xml"/><Relationship Id="rId17" Type="http://schemas.openxmlformats.org/officeDocument/2006/relationships/slide" Target="slide51.xml"/><Relationship Id="rId25" Type="http://schemas.openxmlformats.org/officeDocument/2006/relationships/slide" Target="slide63.xml"/><Relationship Id="rId2" Type="http://schemas.openxmlformats.org/officeDocument/2006/relationships/image" Target="../media/image3.jpeg"/><Relationship Id="rId16" Type="http://schemas.openxmlformats.org/officeDocument/2006/relationships/slide" Target="slide44.xml"/><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slide" Target="slide9.xml"/><Relationship Id="rId24" Type="http://schemas.microsoft.com/office/2007/relationships/hdphoto" Target="../media/hdphoto3.wdp"/><Relationship Id="rId5" Type="http://schemas.openxmlformats.org/officeDocument/2006/relationships/slide" Target="slide31.xml"/><Relationship Id="rId15" Type="http://schemas.openxmlformats.org/officeDocument/2006/relationships/slide" Target="slide37.xml"/><Relationship Id="rId23" Type="http://schemas.openxmlformats.org/officeDocument/2006/relationships/image" Target="../media/image16.png"/><Relationship Id="rId10" Type="http://schemas.openxmlformats.org/officeDocument/2006/relationships/image" Target="../media/image14.jpeg"/><Relationship Id="rId19" Type="http://schemas.openxmlformats.org/officeDocument/2006/relationships/slide" Target="slide1.xml"/><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slide" Target="slide30.xml"/><Relationship Id="rId22" Type="http://schemas.openxmlformats.org/officeDocument/2006/relationships/slide" Target="slide57.xml"/></Relationships>
</file>

<file path=ppt/slides/_rels/slide7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70.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slide" Target="slide1.xml"/><Relationship Id="rId4" Type="http://schemas.openxmlformats.org/officeDocument/2006/relationships/slide" Target="slide69.xml"/><Relationship Id="rId9" Type="http://schemas.openxmlformats.org/officeDocument/2006/relationships/image" Target="../media/image5.png"/></Relationships>
</file>

<file path=ppt/slides/_rels/slide7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71.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slide" Target="slide1.xml"/><Relationship Id="rId4" Type="http://schemas.openxmlformats.org/officeDocument/2006/relationships/slide" Target="slide69.xml"/><Relationship Id="rId9" Type="http://schemas.openxmlformats.org/officeDocument/2006/relationships/image" Target="../media/image4.jpeg"/></Relationships>
</file>

<file path=ppt/slides/_rels/slide7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slide" Target="slide1.xml"/><Relationship Id="rId4" Type="http://schemas.openxmlformats.org/officeDocument/2006/relationships/slide" Target="slide69.xml"/><Relationship Id="rId9" Type="http://schemas.openxmlformats.org/officeDocument/2006/relationships/image" Target="../media/image4.jpeg"/></Relationships>
</file>

<file path=ppt/slides/_rels/slide73.xml.rels><?xml version="1.0" encoding="UTF-8" standalone="yes"?>
<Relationships xmlns="http://schemas.openxmlformats.org/package/2006/relationships"><Relationship Id="rId8" Type="http://schemas.openxmlformats.org/officeDocument/2006/relationships/hyperlink" Target="http://iotc.org/cmm/resolution-0505-concerning-conservation-sharks-caught-association-fisheries-managed-iotc" TargetMode="External"/><Relationship Id="rId13" Type="http://schemas.openxmlformats.org/officeDocument/2006/relationships/slide" Target="slide73.xml"/><Relationship Id="rId3" Type="http://schemas.openxmlformats.org/officeDocument/2006/relationships/image" Target="../media/image3.jpeg"/><Relationship Id="rId7" Type="http://schemas.openxmlformats.org/officeDocument/2006/relationships/hyperlink" Target="https://www.iccat.int/Documents/Recs/compendiopdf-e/2012-05-e.pdf" TargetMode="External"/><Relationship Id="rId12" Type="http://schemas.openxmlformats.org/officeDocument/2006/relationships/slide" Target="slide1.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iccat.int/Documents/Recs/compendiopdf-e/2004-10-e.pdf" TargetMode="External"/><Relationship Id="rId11" Type="http://schemas.openxmlformats.org/officeDocument/2006/relationships/slide" Target="slide69.xml"/><Relationship Id="rId5" Type="http://schemas.openxmlformats.org/officeDocument/2006/relationships/image" Target="../media/image6.png"/><Relationship Id="rId15" Type="http://schemas.openxmlformats.org/officeDocument/2006/relationships/slide" Target="slide7.xml"/><Relationship Id="rId10" Type="http://schemas.openxmlformats.org/officeDocument/2006/relationships/hyperlink" Target="https://www.wcpfc.int/system/files/CMM%202014-05%20Conservation%20and%20Management%20Measure%20for%20Sharks.pdf" TargetMode="External"/><Relationship Id="rId4" Type="http://schemas.openxmlformats.org/officeDocument/2006/relationships/hyperlink" Target="http://www.iattc.org/PDFFiles2/resolutions/C-05-03-Sharks.PDF" TargetMode="External"/><Relationship Id="rId9" Type="http://schemas.openxmlformats.org/officeDocument/2006/relationships/hyperlink" Target="https://www.wcpfc.int/system/files/CMM%202010-07%20%5bSharks%5d.pdf" TargetMode="External"/><Relationship Id="rId14" Type="http://schemas.openxmlformats.org/officeDocument/2006/relationships/image" Target="../media/image23.png"/></Relationships>
</file>

<file path=ppt/slides/_rels/slide74.xml.rels><?xml version="1.0" encoding="UTF-8" standalone="yes"?>
<Relationships xmlns="http://schemas.openxmlformats.org/package/2006/relationships"><Relationship Id="rId8" Type="http://schemas.openxmlformats.org/officeDocument/2006/relationships/slide" Target="slide80.xml"/><Relationship Id="rId3" Type="http://schemas.openxmlformats.org/officeDocument/2006/relationships/slide" Target="slide6.xml"/><Relationship Id="rId7" Type="http://schemas.openxmlformats.org/officeDocument/2006/relationships/slide" Target="slide12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78.xml"/><Relationship Id="rId11" Type="http://schemas.openxmlformats.org/officeDocument/2006/relationships/image" Target="../media/image4.jpeg"/><Relationship Id="rId5" Type="http://schemas.openxmlformats.org/officeDocument/2006/relationships/slide" Target="slide75.xml"/><Relationship Id="rId10" Type="http://schemas.openxmlformats.org/officeDocument/2006/relationships/slide" Target="slide74.xml"/><Relationship Id="rId4" Type="http://schemas.openxmlformats.org/officeDocument/2006/relationships/slide" Target="slide1.xml"/><Relationship Id="rId9" Type="http://schemas.openxmlformats.org/officeDocument/2006/relationships/slide" Target="slide79.xml"/></Relationships>
</file>

<file path=ppt/slides/_rels/slide7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3.jpeg"/><Relationship Id="rId7" Type="http://schemas.openxmlformats.org/officeDocument/2006/relationships/image" Target="../media/image17.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slide" Target="slide1.xml"/><Relationship Id="rId10" Type="http://schemas.openxmlformats.org/officeDocument/2006/relationships/image" Target="../media/image19.png"/><Relationship Id="rId4" Type="http://schemas.openxmlformats.org/officeDocument/2006/relationships/slide" Target="slide74.xml"/><Relationship Id="rId9" Type="http://schemas.openxmlformats.org/officeDocument/2006/relationships/slide" Target="slide76.xml"/></Relationships>
</file>

<file path=ppt/slides/_rels/slide7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74.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slide" Target="slide1.xml"/><Relationship Id="rId10" Type="http://schemas.openxmlformats.org/officeDocument/2006/relationships/image" Target="../media/image5.png"/><Relationship Id="rId4" Type="http://schemas.openxmlformats.org/officeDocument/2006/relationships/slide" Target="slide75.xml"/><Relationship Id="rId9" Type="http://schemas.openxmlformats.org/officeDocument/2006/relationships/slide" Target="slide76.xml"/></Relationships>
</file>

<file path=ppt/slides/_rels/slide7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74.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slide" Target="slide1.xml"/><Relationship Id="rId10" Type="http://schemas.openxmlformats.org/officeDocument/2006/relationships/image" Target="../media/image5.png"/><Relationship Id="rId4" Type="http://schemas.openxmlformats.org/officeDocument/2006/relationships/slide" Target="slide75.xml"/><Relationship Id="rId9" Type="http://schemas.openxmlformats.org/officeDocument/2006/relationships/slide" Target="slide77.xml"/></Relationships>
</file>

<file path=ppt/slides/_rels/slide7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78.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slide" Target="slide1.xml"/><Relationship Id="rId4" Type="http://schemas.openxmlformats.org/officeDocument/2006/relationships/slide" Target="slide74.xml"/><Relationship Id="rId9" Type="http://schemas.openxmlformats.org/officeDocument/2006/relationships/image" Target="../media/image4.jpeg"/></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slide" Target="slide79.xml"/><Relationship Id="rId5" Type="http://schemas.openxmlformats.org/officeDocument/2006/relationships/slide" Target="slide1.xml"/><Relationship Id="rId4" Type="http://schemas.openxmlformats.org/officeDocument/2006/relationships/slide" Target="slide74.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7.jpeg"/><Relationship Id="rId7"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51.xml"/><Relationship Id="rId4" Type="http://schemas.openxmlformats.org/officeDocument/2006/relationships/slide" Target="slide156.xml"/><Relationship Id="rId9" Type="http://schemas.openxmlformats.org/officeDocument/2006/relationships/image" Target="../media/image19.png"/></Relationships>
</file>

<file path=ppt/slides/_rels/slide8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3.jpeg"/><Relationship Id="rId7" Type="http://schemas.openxmlformats.org/officeDocument/2006/relationships/image" Target="../media/image60.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slide" Target="slide1.xml"/><Relationship Id="rId10" Type="http://schemas.openxmlformats.org/officeDocument/2006/relationships/image" Target="../media/image63.jpeg"/><Relationship Id="rId4" Type="http://schemas.openxmlformats.org/officeDocument/2006/relationships/slide" Target="slide74.xml"/><Relationship Id="rId9" Type="http://schemas.openxmlformats.org/officeDocument/2006/relationships/image" Target="../media/image62.jpeg"/></Relationships>
</file>

<file path=ppt/slides/_rels/slide81.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slide" Target="slide6.xml"/><Relationship Id="rId7" Type="http://schemas.openxmlformats.org/officeDocument/2006/relationships/slide" Target="slide86.xml"/><Relationship Id="rId12" Type="http://schemas.openxmlformats.org/officeDocument/2006/relationships/slide" Target="slide90.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85.xml"/><Relationship Id="rId11" Type="http://schemas.openxmlformats.org/officeDocument/2006/relationships/slide" Target="slide93.xml"/><Relationship Id="rId5" Type="http://schemas.openxmlformats.org/officeDocument/2006/relationships/slide" Target="slide82.xml"/><Relationship Id="rId10" Type="http://schemas.openxmlformats.org/officeDocument/2006/relationships/slide" Target="slide92.xml"/><Relationship Id="rId4" Type="http://schemas.openxmlformats.org/officeDocument/2006/relationships/slide" Target="slide1.xml"/><Relationship Id="rId9" Type="http://schemas.openxmlformats.org/officeDocument/2006/relationships/slide" Target="slide91.xml"/></Relationships>
</file>

<file path=ppt/slides/_rels/slide82.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image" Target="../media/image3.jpeg"/><Relationship Id="rId7" Type="http://schemas.openxmlformats.org/officeDocument/2006/relationships/image" Target="../media/image17.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slide" Target="slide81.xml"/><Relationship Id="rId10" Type="http://schemas.openxmlformats.org/officeDocument/2006/relationships/image" Target="../media/image19.png"/><Relationship Id="rId4" Type="http://schemas.openxmlformats.org/officeDocument/2006/relationships/slide" Target="slide1.xml"/><Relationship Id="rId9" Type="http://schemas.openxmlformats.org/officeDocument/2006/relationships/slide" Target="slide83.xml"/></Relationships>
</file>

<file path=ppt/slides/_rels/slide8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83.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slide" Target="slide1.xml"/><Relationship Id="rId4" Type="http://schemas.openxmlformats.org/officeDocument/2006/relationships/slide" Target="slide82.xml"/><Relationship Id="rId9" Type="http://schemas.openxmlformats.org/officeDocument/2006/relationships/image" Target="../media/image4.jpeg"/></Relationships>
</file>

<file path=ppt/slides/_rels/slide8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84.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slide" Target="slide1.xml"/><Relationship Id="rId4" Type="http://schemas.openxmlformats.org/officeDocument/2006/relationships/slide" Target="slide82.xml"/><Relationship Id="rId9" Type="http://schemas.openxmlformats.org/officeDocument/2006/relationships/image" Target="../media/image4.jpeg"/></Relationships>
</file>

<file path=ppt/slides/_rels/slide8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85.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slide" Target="slide1.xml"/><Relationship Id="rId4" Type="http://schemas.openxmlformats.org/officeDocument/2006/relationships/slide" Target="slide81.xml"/><Relationship Id="rId9" Type="http://schemas.openxmlformats.org/officeDocument/2006/relationships/image" Target="../media/image4.jpeg"/></Relationships>
</file>

<file path=ppt/slides/_rels/slide8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3.jpeg"/><Relationship Id="rId7" Type="http://schemas.openxmlformats.org/officeDocument/2006/relationships/slide" Target="slide88.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slide" Target="slide87.xml"/><Relationship Id="rId11" Type="http://schemas.openxmlformats.org/officeDocument/2006/relationships/image" Target="../media/image5.png"/><Relationship Id="rId5" Type="http://schemas.openxmlformats.org/officeDocument/2006/relationships/slide" Target="slide1.xml"/><Relationship Id="rId10" Type="http://schemas.openxmlformats.org/officeDocument/2006/relationships/image" Target="../media/image4.jpeg"/><Relationship Id="rId4" Type="http://schemas.openxmlformats.org/officeDocument/2006/relationships/slide" Target="slide81.xml"/><Relationship Id="rId9" Type="http://schemas.openxmlformats.org/officeDocument/2006/relationships/slide" Target="slide86.xml"/></Relationships>
</file>

<file path=ppt/slides/_rels/slide8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87.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slide" Target="slide1.xml"/><Relationship Id="rId4" Type="http://schemas.openxmlformats.org/officeDocument/2006/relationships/slide" Target="slide86.xml"/><Relationship Id="rId9" Type="http://schemas.openxmlformats.org/officeDocument/2006/relationships/image" Target="../media/image5.png"/></Relationships>
</file>

<file path=ppt/slides/_rels/slide8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slide" Target="slide88.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86.xml"/><Relationship Id="rId4" Type="http://schemas.openxmlformats.org/officeDocument/2006/relationships/image" Target="../media/image69.png"/><Relationship Id="rId9" Type="http://schemas.openxmlformats.org/officeDocument/2006/relationships/image" Target="../media/image5.png"/></Relationships>
</file>

<file path=ppt/slides/_rels/slide8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88.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81.xml"/><Relationship Id="rId10" Type="http://schemas.openxmlformats.org/officeDocument/2006/relationships/image" Target="../media/image4.jpeg"/><Relationship Id="rId4" Type="http://schemas.openxmlformats.org/officeDocument/2006/relationships/image" Target="../media/image70.png"/><Relationship Id="rId9" Type="http://schemas.openxmlformats.org/officeDocument/2006/relationships/slide" Target="slide89.xml"/></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7.xml"/><Relationship Id="rId7" Type="http://schemas.openxmlformats.org/officeDocument/2006/relationships/slide" Target="slide1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8.emf"/><Relationship Id="rId5" Type="http://schemas.openxmlformats.org/officeDocument/2006/relationships/slide" Target="slide10.xml"/><Relationship Id="rId10" Type="http://schemas.openxmlformats.org/officeDocument/2006/relationships/slide" Target="slide13.xml"/><Relationship Id="rId4" Type="http://schemas.openxmlformats.org/officeDocument/2006/relationships/slide" Target="slide1.xml"/><Relationship Id="rId9" Type="http://schemas.openxmlformats.org/officeDocument/2006/relationships/slide" Target="slide15.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slide" Target="slide90.xml"/><Relationship Id="rId5" Type="http://schemas.openxmlformats.org/officeDocument/2006/relationships/slide" Target="slide1.xml"/><Relationship Id="rId4" Type="http://schemas.openxmlformats.org/officeDocument/2006/relationships/slide" Target="slide81.xml"/></Relationships>
</file>

<file path=ppt/slides/_rels/slide9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slide" Target="slide91.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81.xml"/><Relationship Id="rId10" Type="http://schemas.openxmlformats.org/officeDocument/2006/relationships/slide" Target="slide7.xml"/><Relationship Id="rId4" Type="http://schemas.openxmlformats.org/officeDocument/2006/relationships/chart" Target="../charts/chart1.xml"/><Relationship Id="rId9" Type="http://schemas.openxmlformats.org/officeDocument/2006/relationships/image" Target="../media/image4.jpeg"/></Relationships>
</file>

<file path=ppt/slides/_rels/slide92.xml.rels><?xml version="1.0" encoding="UTF-8" standalone="yes"?>
<Relationships xmlns="http://schemas.openxmlformats.org/package/2006/relationships"><Relationship Id="rId8" Type="http://schemas.openxmlformats.org/officeDocument/2006/relationships/slide" Target="slide92.xml"/><Relationship Id="rId3" Type="http://schemas.openxmlformats.org/officeDocument/2006/relationships/image" Target="../media/image3.jpeg"/><Relationship Id="rId7" Type="http://schemas.openxmlformats.org/officeDocument/2006/relationships/slide" Target="slide1.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slide" Target="slide81.xml"/><Relationship Id="rId5" Type="http://schemas.openxmlformats.org/officeDocument/2006/relationships/image" Target="../media/image6.png"/><Relationship Id="rId4" Type="http://schemas.openxmlformats.org/officeDocument/2006/relationships/hyperlink" Target="https://www.iattc.org/Meetings/Meetings2015/6SAC/PDFs/SAC-06-08b-Updated-indicators-for-silky-sharks.pdf" TargetMode="External"/><Relationship Id="rId9" Type="http://schemas.openxmlformats.org/officeDocument/2006/relationships/image" Target="../media/image23.png"/></Relationships>
</file>

<file path=ppt/slides/_rels/slide93.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image" Target="../media/image3.jpeg"/><Relationship Id="rId7" Type="http://schemas.openxmlformats.org/officeDocument/2006/relationships/hyperlink" Target="https://www.iattc.org/PDFFiles2/Resolutions/C-15-04-Conservation-of-Mobulid-Rays.pdf"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www.iattc.org/PDFFiles2/Resolutions/C-11-10-Conservation-of-oceanic-whitetip-sharks.pdf" TargetMode="External"/><Relationship Id="rId11" Type="http://schemas.openxmlformats.org/officeDocument/2006/relationships/image" Target="../media/image23.png"/><Relationship Id="rId5" Type="http://schemas.openxmlformats.org/officeDocument/2006/relationships/image" Target="../media/image6.png"/><Relationship Id="rId10" Type="http://schemas.openxmlformats.org/officeDocument/2006/relationships/slide" Target="slide93.xml"/><Relationship Id="rId4" Type="http://schemas.openxmlformats.org/officeDocument/2006/relationships/hyperlink" Target="http://www.iattc.org/PDFFiles2/resolutions/C-05-03-Sharks.PDF" TargetMode="External"/><Relationship Id="rId9" Type="http://schemas.openxmlformats.org/officeDocument/2006/relationships/slide" Target="slide1.xml"/></Relationships>
</file>

<file path=ppt/slides/_rels/slide94.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slide" Target="slide6.xml"/><Relationship Id="rId7" Type="http://schemas.openxmlformats.org/officeDocument/2006/relationships/slide" Target="slide105.xml"/><Relationship Id="rId12" Type="http://schemas.openxmlformats.org/officeDocument/2006/relationships/slide" Target="slide98.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01.xml"/><Relationship Id="rId11" Type="http://schemas.openxmlformats.org/officeDocument/2006/relationships/slide" Target="slide112.xml"/><Relationship Id="rId5" Type="http://schemas.openxmlformats.org/officeDocument/2006/relationships/slide" Target="slide95.xml"/><Relationship Id="rId10" Type="http://schemas.openxmlformats.org/officeDocument/2006/relationships/slide" Target="slide111.xml"/><Relationship Id="rId4" Type="http://schemas.openxmlformats.org/officeDocument/2006/relationships/slide" Target="slide1.xml"/><Relationship Id="rId9" Type="http://schemas.openxmlformats.org/officeDocument/2006/relationships/slide" Target="slide110.xml"/></Relationships>
</file>

<file path=ppt/slides/_rels/slide95.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image" Target="../media/image3.jpeg"/><Relationship Id="rId7" Type="http://schemas.openxmlformats.org/officeDocument/2006/relationships/slide" Target="slide100.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8.jpeg"/><Relationship Id="rId10" Type="http://schemas.openxmlformats.org/officeDocument/2006/relationships/slide" Target="slide94.xml"/><Relationship Id="rId4" Type="http://schemas.openxmlformats.org/officeDocument/2006/relationships/slide" Target="slide1.xml"/><Relationship Id="rId9" Type="http://schemas.openxmlformats.org/officeDocument/2006/relationships/image" Target="../media/image19.png"/></Relationships>
</file>

<file path=ppt/slides/_rels/slide96.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image" Target="../media/image3.jpeg"/><Relationship Id="rId7" Type="http://schemas.openxmlformats.org/officeDocument/2006/relationships/slide" Target="slide95.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1.png"/><Relationship Id="rId10" Type="http://schemas.openxmlformats.org/officeDocument/2006/relationships/image" Target="../media/image4.jpeg"/><Relationship Id="rId4" Type="http://schemas.openxmlformats.org/officeDocument/2006/relationships/slide" Target="slide97.xml"/><Relationship Id="rId9" Type="http://schemas.openxmlformats.org/officeDocument/2006/relationships/image" Target="../media/image5.png"/></Relationships>
</file>

<file path=ppt/slides/_rels/slide97.xml.rels><?xml version="1.0" encoding="UTF-8" standalone="yes"?>
<Relationships xmlns="http://schemas.openxmlformats.org/package/2006/relationships"><Relationship Id="rId8" Type="http://schemas.openxmlformats.org/officeDocument/2006/relationships/slide" Target="slide97.xml"/><Relationship Id="rId3" Type="http://schemas.openxmlformats.org/officeDocument/2006/relationships/image" Target="../media/image3.jpeg"/><Relationship Id="rId7" Type="http://schemas.openxmlformats.org/officeDocument/2006/relationships/slide" Target="slide95.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2.png"/><Relationship Id="rId4" Type="http://schemas.openxmlformats.org/officeDocument/2006/relationships/slide" Target="slide96.xml"/><Relationship Id="rId9" Type="http://schemas.openxmlformats.org/officeDocument/2006/relationships/image" Target="../media/image5.png"/></Relationships>
</file>

<file path=ppt/slides/_rels/slide9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eg"/><Relationship Id="rId7" Type="http://schemas.openxmlformats.org/officeDocument/2006/relationships/slide" Target="slide99.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slide" Target="slide100.xml"/><Relationship Id="rId5" Type="http://schemas.openxmlformats.org/officeDocument/2006/relationships/image" Target="../media/image17.jpeg"/><Relationship Id="rId10" Type="http://schemas.openxmlformats.org/officeDocument/2006/relationships/slide" Target="slide94.xml"/><Relationship Id="rId4" Type="http://schemas.openxmlformats.org/officeDocument/2006/relationships/image" Target="../media/image18.jpeg"/><Relationship Id="rId9" Type="http://schemas.openxmlformats.org/officeDocument/2006/relationships/slide" Target="slide1.xml"/></Relationships>
</file>

<file path=ppt/slides/_rels/slide9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slide" Target="slide99.xml"/><Relationship Id="rId5" Type="http://schemas.openxmlformats.org/officeDocument/2006/relationships/slide" Target="slide1.xml"/><Relationship Id="rId4" Type="http://schemas.openxmlformats.org/officeDocument/2006/relationships/slide" Target="slide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H="1">
            <a:off x="213360" y="4114800"/>
            <a:ext cx="2834640" cy="2651760"/>
          </a:xfrm>
          <a:prstGeom prst="rect">
            <a:avLst/>
          </a:prstGeom>
          <a:blipFill dpi="0" rotWithShape="1">
            <a:blip r:embed="rId2">
              <a:duotone>
                <a:schemeClr val="accent5">
                  <a:shade val="45000"/>
                  <a:satMod val="135000"/>
                </a:schemeClr>
                <a:prstClr val="white"/>
              </a:duotone>
              <a:extLst>
                <a:ext uri="{BEBA8EAE-BF5A-486C-A8C5-ECC9F3942E4B}">
                  <a14:imgProps xmlns:a14="http://schemas.microsoft.com/office/drawing/2010/main">
                    <a14:imgLayer r:embed="rId3"/>
                  </a14:imgProps>
                </a:ext>
                <a:ext uri="{28A0092B-C50C-407E-A947-70E740481C1C}">
                  <a14:useLocalDpi xmlns:a14="http://schemas.microsoft.com/office/drawing/2010/main" val="0"/>
                </a:ext>
              </a:extLst>
            </a:blip>
            <a:srcRect/>
            <a:stretch>
              <a:fillRect l="-23701" t="-11495" r="-14076"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838200" y="304800"/>
            <a:ext cx="7467600" cy="2400298"/>
          </a:xfrm>
        </p:spPr>
        <p:txBody>
          <a:bodyPr>
            <a:noAutofit/>
          </a:bodyPr>
          <a:lstStyle/>
          <a:p>
            <a:pPr>
              <a:spcBef>
                <a:spcPts val="0"/>
              </a:spcBef>
            </a:pPr>
            <a:r>
              <a:rPr lang="en-US" sz="6000" b="1" dirty="0">
                <a:solidFill>
                  <a:schemeClr val="tx1"/>
                </a:solidFill>
                <a:latin typeface="Segoe UI Semibold" panose="020B0702040204020203" pitchFamily="34" charset="0"/>
                <a:cs typeface="Segoe UI Semibold" panose="020B0702040204020203" pitchFamily="34" charset="0"/>
              </a:rPr>
              <a:t>T-RFMO Shark </a:t>
            </a:r>
          </a:p>
          <a:p>
            <a:pPr>
              <a:spcBef>
                <a:spcPts val="0"/>
              </a:spcBef>
            </a:pPr>
            <a:r>
              <a:rPr lang="en-US" sz="6000" b="1" dirty="0">
                <a:solidFill>
                  <a:schemeClr val="tx1"/>
                </a:solidFill>
                <a:latin typeface="Segoe UI Semibold" panose="020B0702040204020203" pitchFamily="34" charset="0"/>
                <a:cs typeface="Segoe UI Semibold" panose="020B0702040204020203" pitchFamily="34" charset="0"/>
              </a:rPr>
              <a:t>Data Inventory Browser</a:t>
            </a:r>
          </a:p>
        </p:txBody>
      </p:sp>
      <p:grpSp>
        <p:nvGrpSpPr>
          <p:cNvPr id="3" name="Group 2"/>
          <p:cNvGrpSpPr/>
          <p:nvPr/>
        </p:nvGrpSpPr>
        <p:grpSpPr>
          <a:xfrm>
            <a:off x="152400" y="3200400"/>
            <a:ext cx="8867275" cy="838200"/>
            <a:chOff x="152400" y="4190999"/>
            <a:chExt cx="8867275" cy="838200"/>
          </a:xfrm>
        </p:grpSpPr>
        <p:pic>
          <p:nvPicPr>
            <p:cNvPr id="32" name="Picture 3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l="2" r="82600"/>
            <a:stretch>
              <a:fillRect/>
            </a:stretch>
          </p:blipFill>
          <p:spPr bwMode="auto">
            <a:xfrm rot="16200000">
              <a:off x="6828131" y="2837655"/>
              <a:ext cx="8382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l="2" r="82600"/>
            <a:stretch>
              <a:fillRect/>
            </a:stretch>
          </p:blipFill>
          <p:spPr bwMode="auto">
            <a:xfrm rot="16200000">
              <a:off x="4172741" y="2837658"/>
              <a:ext cx="838198" cy="35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l="2" r="82600"/>
            <a:stretch>
              <a:fillRect/>
            </a:stretch>
          </p:blipFill>
          <p:spPr bwMode="auto">
            <a:xfrm rot="16200000">
              <a:off x="1505739" y="2837661"/>
              <a:ext cx="838197" cy="35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1" y="0"/>
            <a:ext cx="152401"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838200" y="4495800"/>
            <a:ext cx="7772400" cy="1470025"/>
          </a:xfrm>
        </p:spPr>
        <p:txBody>
          <a:bodyPr>
            <a:normAutofit/>
          </a:bodyPr>
          <a:lstStyle/>
          <a:p>
            <a:r>
              <a:rPr lang="en-US" sz="4000" dirty="0">
                <a:latin typeface="Segoe UI Semibold" panose="020B0702040204020203" pitchFamily="34" charset="0"/>
                <a:cs typeface="Segoe UI Semibold" panose="020B0702040204020203" pitchFamily="34" charset="0"/>
              </a:rPr>
              <a:t>ABNJ Tuna Project</a:t>
            </a:r>
            <a:br>
              <a:rPr lang="en-US" sz="4000" dirty="0">
                <a:latin typeface="Aharoni" panose="02010803020104030203" pitchFamily="2" charset="-79"/>
                <a:cs typeface="Aharoni" panose="02010803020104030203" pitchFamily="2" charset="-79"/>
              </a:rPr>
            </a:br>
            <a:r>
              <a:rPr lang="en-US" sz="4000" dirty="0">
                <a:latin typeface="Segoe UI Semibold" panose="020B0702040204020203" pitchFamily="34" charset="0"/>
                <a:cs typeface="Segoe UI Semibold" panose="020B0702040204020203" pitchFamily="34" charset="0"/>
              </a:rPr>
              <a:t>December 2015</a:t>
            </a:r>
          </a:p>
        </p:txBody>
      </p:sp>
      <p:sp>
        <p:nvSpPr>
          <p:cNvPr id="11" name="TextBox 10">
            <a:hlinkClick r:id="rId5" action="ppaction://hlinksldjump"/>
          </p:cNvPr>
          <p:cNvSpPr txBox="1"/>
          <p:nvPr/>
        </p:nvSpPr>
        <p:spPr>
          <a:xfrm>
            <a:off x="7467598" y="4267200"/>
            <a:ext cx="1048753" cy="338554"/>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About</a:t>
            </a:r>
          </a:p>
        </p:txBody>
      </p:sp>
      <p:sp>
        <p:nvSpPr>
          <p:cNvPr id="21" name="TextBox 20">
            <a:hlinkClick r:id="rId6" action="ppaction://hlinksldjump"/>
          </p:cNvPr>
          <p:cNvSpPr txBox="1"/>
          <p:nvPr/>
        </p:nvSpPr>
        <p:spPr>
          <a:xfrm>
            <a:off x="7286123" y="4766846"/>
            <a:ext cx="1411705" cy="338554"/>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How to Use</a:t>
            </a:r>
          </a:p>
        </p:txBody>
      </p:sp>
      <p:sp>
        <p:nvSpPr>
          <p:cNvPr id="22" name="TextBox 21">
            <a:hlinkClick r:id="rId7" action="ppaction://hlinksldjump"/>
          </p:cNvPr>
          <p:cNvSpPr txBox="1"/>
          <p:nvPr/>
        </p:nvSpPr>
        <p:spPr>
          <a:xfrm>
            <a:off x="7266676" y="5257800"/>
            <a:ext cx="1450596" cy="338554"/>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References</a:t>
            </a:r>
          </a:p>
        </p:txBody>
      </p:sp>
      <p:sp>
        <p:nvSpPr>
          <p:cNvPr id="23" name="TextBox 22">
            <a:hlinkClick r:id="rId8" action="ppaction://hlinksldjump"/>
          </p:cNvPr>
          <p:cNvSpPr txBox="1"/>
          <p:nvPr/>
        </p:nvSpPr>
        <p:spPr>
          <a:xfrm>
            <a:off x="6696237" y="5766682"/>
            <a:ext cx="2268251" cy="461665"/>
          </a:xfrm>
          <a:prstGeom prst="rect">
            <a:avLst/>
          </a:prstGeom>
          <a:noFill/>
          <a:ln w="38100">
            <a:solidFill>
              <a:schemeClr val="accent5"/>
            </a:solidFill>
          </a:ln>
          <a:effectLst>
            <a:glow rad="101600">
              <a:schemeClr val="accent5">
                <a:satMod val="175000"/>
                <a:alpha val="40000"/>
              </a:schemeClr>
            </a:glow>
          </a:effectLst>
        </p:spPr>
        <p:txBody>
          <a:bodyPr wrap="square" rtlCol="0">
            <a:spAutoFit/>
          </a:bodyPr>
          <a:lstStyle/>
          <a:p>
            <a:pPr algn="ctr"/>
            <a:r>
              <a:rPr lang="en-US" sz="2400" dirty="0">
                <a:latin typeface="Segoe UI Semibold" panose="020B0702040204020203" pitchFamily="34" charset="0"/>
                <a:cs typeface="Segoe UI Semibold" panose="020B0702040204020203" pitchFamily="34" charset="0"/>
              </a:rPr>
              <a:t>Browse</a:t>
            </a:r>
          </a:p>
        </p:txBody>
      </p:sp>
      <p:sp>
        <p:nvSpPr>
          <p:cNvPr id="15" name="TextBox 14">
            <a:hlinkClick r:id="rId9" action="ppaction://hlinksldjump"/>
          </p:cNvPr>
          <p:cNvSpPr txBox="1"/>
          <p:nvPr/>
        </p:nvSpPr>
        <p:spPr>
          <a:xfrm>
            <a:off x="6948264" y="6349163"/>
            <a:ext cx="1841025" cy="461665"/>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2400" dirty="0">
                <a:solidFill>
                  <a:schemeClr val="bg1">
                    <a:lumMod val="75000"/>
                  </a:schemeClr>
                </a:solidFill>
                <a:latin typeface="Segoe UI Semibold" panose="020B0702040204020203" pitchFamily="34" charset="0"/>
                <a:cs typeface="Segoe UI Semibold" panose="020B0702040204020203" pitchFamily="34" charset="0"/>
              </a:rPr>
              <a:t>ESC to Quit</a:t>
            </a:r>
          </a:p>
        </p:txBody>
      </p:sp>
    </p:spTree>
    <p:extLst>
      <p:ext uri="{BB962C8B-B14F-4D97-AF65-F5344CB8AC3E}">
        <p14:creationId xmlns:p14="http://schemas.microsoft.com/office/powerpoint/2010/main" val="3583919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782025"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Blue Shark &gt; Catch by t-RFMO</a:t>
            </a:r>
          </a:p>
        </p:txBody>
      </p:sp>
      <p:sp>
        <p:nvSpPr>
          <p:cNvPr id="8" name="TextBox 7">
            <a:hlinkClick r:id="rId4" action="ppaction://hlinksldjump"/>
          </p:cNvPr>
          <p:cNvSpPr txBox="1"/>
          <p:nvPr/>
        </p:nvSpPr>
        <p:spPr>
          <a:xfrm>
            <a:off x="5580112"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0" name="Picture 9">
            <a:hlinkClick r:id="rId6" action="ppaction://hlinksldjump" tooltip="Bear in mind that these figures reflect when each t-RFMO began requiring the reporting of this species on logsheets.  Also, some t-RFMOs/flag States only require reporting of fully retained sharks."/>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7598073" y="4041775"/>
            <a:ext cx="468052" cy="468052"/>
          </a:xfrm>
          <a:prstGeom prst="rect">
            <a:avLst/>
          </a:prstGeom>
        </p:spPr>
      </p:pic>
      <p:pic>
        <p:nvPicPr>
          <p:cNvPr id="12" name="Picture 2" descr="C:\Users\shelley.clarke\AppData\Local\Microsoft\Windows\INetCache\IE\ISEM6PSG\Info_sign_font_awesome.svg[1].png">
            <a:hlinkClick r:id="rId6"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18577" y="1592796"/>
            <a:ext cx="4572000" cy="4572000"/>
          </a:xfrm>
          <a:prstGeom prst="rect">
            <a:avLst/>
          </a:prstGeom>
        </p:spPr>
      </p:pic>
      <p:pic>
        <p:nvPicPr>
          <p:cNvPr id="13" name="Picture 12">
            <a:hlinkClick r:id="rId6" action="ppaction://hlinksldjump" tooltip="CCSBT data are only available for blue, makos and porbeagle sharks for 2010-2013."/>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5346086" y="5877272"/>
            <a:ext cx="468052" cy="468052"/>
          </a:xfrm>
          <a:prstGeom prst="rect">
            <a:avLst/>
          </a:prstGeom>
        </p:spPr>
      </p:pic>
      <p:pic>
        <p:nvPicPr>
          <p:cNvPr id="14" name="Picture 13">
            <a:hlinkClick r:id="rId6" action="ppaction://hlinksldjump" tooltip="Blue shark catches are reported at higher levels than any other species and nearly as high as recent shark-unidentified catch levels.  (see global figures by species, and by t-RFMO to see how species composition varies between regions) "/>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7598073" y="2348880"/>
            <a:ext cx="468052" cy="468052"/>
          </a:xfrm>
          <a:prstGeom prst="rect">
            <a:avLst/>
          </a:prstGeom>
        </p:spPr>
      </p:pic>
      <p:pic>
        <p:nvPicPr>
          <p:cNvPr id="15" name="Picture 14">
            <a:hlinkClick r:id="rId6" action="ppaction://hlinksldjump" tooltip="IATTC does not require sharks to be reported to species on logsheets (you can see IATTC catches on the sharks-unidentified plots)"/>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2483768" y="5921080"/>
            <a:ext cx="468052" cy="468052"/>
          </a:xfrm>
          <a:prstGeom prst="rect">
            <a:avLst/>
          </a:prstGeom>
        </p:spPr>
      </p:pic>
      <p:pic>
        <p:nvPicPr>
          <p:cNvPr id="16" name="Picture 15">
            <a:hlinkClick r:id="rId6" action="ppaction://hlinksldjump" tooltip="Blue sharks were first required to be reported on logsheets to the WCPFC in 2009"/>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4716016" y="5877272"/>
            <a:ext cx="468052" cy="468052"/>
          </a:xfrm>
          <a:prstGeom prst="rect">
            <a:avLst/>
          </a:prstGeom>
        </p:spPr>
      </p:pic>
    </p:spTree>
    <p:extLst>
      <p:ext uri="{BB962C8B-B14F-4D97-AF65-F5344CB8AC3E}">
        <p14:creationId xmlns:p14="http://schemas.microsoft.com/office/powerpoint/2010/main" val="38876675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ICCAT (Atlantic) &gt; Purse Seine Observer Coverage</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2" name="TextBox 11"/>
          <p:cNvSpPr txBox="1"/>
          <p:nvPr/>
        </p:nvSpPr>
        <p:spPr>
          <a:xfrm>
            <a:off x="1143000" y="1280158"/>
            <a:ext cx="6858000" cy="646331"/>
          </a:xfrm>
          <a:prstGeom prst="rect">
            <a:avLst/>
          </a:prstGeom>
          <a:noFill/>
        </p:spPr>
        <p:txBody>
          <a:bodyPr wrap="square" rtlCol="0">
            <a:spAutoFit/>
          </a:bodyPr>
          <a:lstStyle/>
          <a:p>
            <a:r>
              <a:rPr lang="en-US" dirty="0"/>
              <a:t>Observer coverage was reported to ICCAT by the following flag States for their purse seine fisheries in the Atlantic Ocean for 2012-2013 as:  </a:t>
            </a:r>
          </a:p>
        </p:txBody>
      </p:sp>
      <p:graphicFrame>
        <p:nvGraphicFramePr>
          <p:cNvPr id="14" name="Table 13"/>
          <p:cNvGraphicFramePr>
            <a:graphicFrameLocks noGrp="1"/>
          </p:cNvGraphicFramePr>
          <p:nvPr>
            <p:extLst>
              <p:ext uri="{D42A27DB-BD31-4B8C-83A1-F6EECF244321}">
                <p14:modId xmlns:p14="http://schemas.microsoft.com/office/powerpoint/2010/main" val="1255692377"/>
              </p:ext>
            </p:extLst>
          </p:nvPr>
        </p:nvGraphicFramePr>
        <p:xfrm>
          <a:off x="1219200" y="2392680"/>
          <a:ext cx="6096000" cy="1036320"/>
        </p:xfrm>
        <a:graphic>
          <a:graphicData uri="http://schemas.openxmlformats.org/drawingml/2006/table">
            <a:tbl>
              <a:tblPr firstRow="1" bandRow="1">
                <a:tableStyleId>{74C1A8A3-306A-4EB7-A6B1-4F7E0EB9C5D6}</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254000">
                <a:tc>
                  <a:txBody>
                    <a:bodyPr/>
                    <a:lstStyle/>
                    <a:p>
                      <a:r>
                        <a:rPr lang="en-US" sz="1100" dirty="0"/>
                        <a:t>Gear/Year</a:t>
                      </a:r>
                    </a:p>
                  </a:txBody>
                  <a:tcPr anchor="ctr">
                    <a:lnR w="28575" cap="flat" cmpd="sng" algn="ctr">
                      <a:solidFill>
                        <a:schemeClr val="tx1"/>
                      </a:solidFill>
                      <a:prstDash val="solid"/>
                      <a:round/>
                      <a:headEnd type="none" w="med" len="med"/>
                      <a:tailEnd type="none" w="med" len="med"/>
                    </a:lnR>
                    <a:solidFill>
                      <a:srgbClr val="8A90CC"/>
                    </a:solidFill>
                  </a:tcPr>
                </a:tc>
                <a:tc>
                  <a:txBody>
                    <a:bodyPr/>
                    <a:lstStyle/>
                    <a:p>
                      <a:r>
                        <a:rPr lang="en-US" sz="1100" dirty="0"/>
                        <a:t>Flag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8A90CC"/>
                    </a:solidFill>
                  </a:tcPr>
                </a:tc>
                <a:tc>
                  <a:txBody>
                    <a:bodyPr/>
                    <a:lstStyle/>
                    <a:p>
                      <a:pPr algn="l" fontAlgn="b"/>
                      <a:r>
                        <a:rPr lang="en-US" sz="1100" b="1" i="0" u="none" strike="noStrike" dirty="0">
                          <a:solidFill>
                            <a:schemeClr val="bg1"/>
                          </a:solidFill>
                          <a:effectLst/>
                          <a:latin typeface="Calibri"/>
                        </a:rPr>
                        <a:t> Metric</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8A90CC"/>
                    </a:solidFill>
                  </a:tcPr>
                </a:tc>
                <a:tc>
                  <a:txBody>
                    <a:bodyPr/>
                    <a:lstStyle/>
                    <a:p>
                      <a:pPr algn="l" fontAlgn="b"/>
                      <a:r>
                        <a:rPr lang="en-US" sz="1100" b="1" i="0" u="none" strike="noStrike" dirty="0">
                          <a:solidFill>
                            <a:schemeClr val="bg1"/>
                          </a:solidFill>
                          <a:effectLst/>
                          <a:latin typeface="Calibri"/>
                        </a:rPr>
                        <a:t> Coverage</a:t>
                      </a:r>
                    </a:p>
                  </a:txBody>
                  <a:tcPr marL="9525" marR="9525" marT="9525" marB="0" anchor="ctr">
                    <a:lnL w="28575" cap="flat" cmpd="sng" algn="ctr">
                      <a:solidFill>
                        <a:schemeClr val="tx1"/>
                      </a:solidFill>
                      <a:prstDash val="solid"/>
                      <a:round/>
                      <a:headEnd type="none" w="med" len="med"/>
                      <a:tailEnd type="none" w="med" len="med"/>
                    </a:lnL>
                    <a:solidFill>
                      <a:srgbClr val="8A90CC"/>
                    </a:solidFill>
                  </a:tcPr>
                </a:tc>
                <a:extLst>
                  <a:ext uri="{0D108BD9-81ED-4DB2-BD59-A6C34878D82A}">
                    <a16:rowId xmlns:a16="http://schemas.microsoft.com/office/drawing/2014/main" val="10000"/>
                  </a:ext>
                </a:extLst>
              </a:tr>
              <a:tr h="254000">
                <a:tc gridSpan="4">
                  <a:txBody>
                    <a:bodyPr/>
                    <a:lstStyle/>
                    <a:p>
                      <a:r>
                        <a:rPr lang="en-US" sz="1100" b="1" dirty="0"/>
                        <a:t>Purse Seine</a:t>
                      </a:r>
                    </a:p>
                  </a:txBody>
                  <a:tcPr>
                    <a:lnB w="28575" cap="flat" cmpd="sng" algn="ctr">
                      <a:solidFill>
                        <a:schemeClr val="tx1"/>
                      </a:solidFill>
                      <a:prstDash val="solid"/>
                      <a:round/>
                      <a:headEnd type="none" w="med" len="med"/>
                      <a:tailEnd type="none" w="med" len="med"/>
                    </a:lnB>
                    <a:solidFill>
                      <a:srgbClr val="8A90CC"/>
                    </a:solidFill>
                  </a:tcPr>
                </a:tc>
                <a:tc hMerge="1">
                  <a:txBody>
                    <a:bodyPr/>
                    <a:lstStyle/>
                    <a:p>
                      <a:endParaRPr lang="en-US" sz="1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A90CC"/>
                    </a:solidFill>
                  </a:tcPr>
                </a:tc>
                <a:tc hMerge="1">
                  <a:txBody>
                    <a:bodyPr/>
                    <a:lstStyle/>
                    <a:p>
                      <a:pPr algn="r"/>
                      <a:endParaRPr lang="en-US" sz="1100"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A90CC"/>
                    </a:solidFill>
                  </a:tcPr>
                </a:tc>
                <a:tc hMerge="1">
                  <a:txBody>
                    <a:bodyPr/>
                    <a:lstStyle/>
                    <a:p>
                      <a:pPr algn="r"/>
                      <a:endParaRPr lang="en-US" sz="1100" dirty="0">
                        <a:solidFill>
                          <a:sysClr val="windowText" lastClr="000000"/>
                        </a:solidFill>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01"/>
                  </a:ext>
                </a:extLst>
              </a:tr>
              <a:tr h="254000">
                <a:tc>
                  <a:txBody>
                    <a:bodyPr/>
                    <a:lstStyle/>
                    <a:p>
                      <a:r>
                        <a:rPr lang="en-US" sz="1100" dirty="0"/>
                        <a:t>2012</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endParaRPr lang="en-US" sz="1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pPr algn="r"/>
                      <a:endParaRPr lang="en-US" sz="1100"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pPr algn="r"/>
                      <a:r>
                        <a:rPr lang="en-US" sz="1100" dirty="0">
                          <a:solidFill>
                            <a:sysClr val="windowText" lastClr="000000"/>
                          </a:solidFill>
                        </a:rPr>
                        <a:t>(none reported)</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02"/>
                  </a:ext>
                </a:extLst>
              </a:tr>
              <a:tr h="254000">
                <a:tc>
                  <a:txBody>
                    <a:bodyPr/>
                    <a:lstStyle/>
                    <a:p>
                      <a:r>
                        <a:rPr lang="en-US" sz="1100" dirty="0"/>
                        <a:t>2013</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Tunisia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pPr algn="l"/>
                      <a:r>
                        <a:rPr lang="en-US" sz="1100" dirty="0">
                          <a:solidFill>
                            <a:sysClr val="windowText" lastClr="000000"/>
                          </a:solidFill>
                        </a:rPr>
                        <a:t>Vessels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pPr algn="r"/>
                      <a:r>
                        <a:rPr lang="en-US" sz="1100" dirty="0">
                          <a:solidFill>
                            <a:sysClr val="windowText" lastClr="000000"/>
                          </a:solidFill>
                        </a:rPr>
                        <a:t>5%</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03"/>
                  </a:ext>
                </a:extLst>
              </a:tr>
            </a:tbl>
          </a:graphicData>
        </a:graphic>
      </p:graphicFrame>
      <p:pic>
        <p:nvPicPr>
          <p:cNvPr id="13" name="Picture 2" descr="C:\Users\shelley.clarke\AppData\Local\Microsoft\Windows\INetCache\IE\ISEM6PSG\Info_sign_font_awesome.svg[1].png">
            <a:hlinkClick r:id="rId6" action="ppaction://hlinksldjump" tooltip="Data Sources:  ICCAT Biennial Reports 12-13-I and II"/>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704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ICCAT (Atlantic) &gt; Shark Catch by Species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4" name="TextBox 13">
            <a:hlinkClick r:id="rId6" action="ppaction://hlinksldjump"/>
          </p:cNvPr>
          <p:cNvSpPr txBox="1"/>
          <p:nvPr/>
        </p:nvSpPr>
        <p:spPr>
          <a:xfrm>
            <a:off x="6629400" y="2438400"/>
            <a:ext cx="1752600"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Longline only</a:t>
            </a:r>
          </a:p>
        </p:txBody>
      </p:sp>
      <p:sp>
        <p:nvSpPr>
          <p:cNvPr id="15" name="TextBox 14">
            <a:hlinkClick r:id="rId7" action="ppaction://hlinksldjump"/>
          </p:cNvPr>
          <p:cNvSpPr txBox="1"/>
          <p:nvPr/>
        </p:nvSpPr>
        <p:spPr>
          <a:xfrm>
            <a:off x="6629400" y="3111795"/>
            <a:ext cx="1905000"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Purse seine only</a:t>
            </a:r>
          </a:p>
        </p:txBody>
      </p:sp>
      <p:sp>
        <p:nvSpPr>
          <p:cNvPr id="12" name="TextBox 11">
            <a:hlinkClick r:id="rId8" action="ppaction://hlinksldjump"/>
          </p:cNvPr>
          <p:cNvSpPr txBox="1"/>
          <p:nvPr/>
        </p:nvSpPr>
        <p:spPr>
          <a:xfrm>
            <a:off x="6629400" y="3733800"/>
            <a:ext cx="1905000"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Other gear only</a:t>
            </a: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1895" y="2072759"/>
            <a:ext cx="5715000" cy="3810000"/>
          </a:xfrm>
          <a:prstGeom prst="rect">
            <a:avLst/>
          </a:prstGeom>
        </p:spPr>
      </p:pic>
      <p:pic>
        <p:nvPicPr>
          <p:cNvPr id="17" name="Picture 2" descr="C:\Users\shelley.clarke\AppData\Local\Microsoft\Windows\INetCache\IE\ISEM6PSG\Info_sign_font_awesome.svg[1].png">
            <a:hlinkClick r:id="rId10" action="ppaction://hlinksldjump" tooltip="Data Sources:  ICCAT Statistical Databases downloaded from ICCAT websit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hlinkClick r:id="rId10" action="ppaction://hlinksldjump" tooltip="With the decline of porbeagle catches, reported blue and mako catches have risen.  &quot;Other&quot; sharks are comprised mainly of dogfishes, catsharks, houndsharks and misc. requiem sharks"/>
          </p:cNvPr>
          <p:cNvPicPr>
            <a:picLocks noChangeAspect="1"/>
          </p:cNvPicPr>
          <p:nvPr/>
        </p:nvPicPr>
        <p:blipFill rotWithShape="1">
          <a:blip r:embed="rId12" cstate="print">
            <a:extLst>
              <a:ext uri="{28A0092B-C50C-407E-A947-70E740481C1C}">
                <a14:useLocalDpi xmlns:a14="http://schemas.microsoft.com/office/drawing/2010/main" val="0"/>
              </a:ext>
            </a:extLst>
          </a:blip>
          <a:srcRect l="54285" t="6264" r="28651" b="76668"/>
          <a:stretch/>
        </p:blipFill>
        <p:spPr>
          <a:xfrm>
            <a:off x="5968843" y="5835134"/>
            <a:ext cx="468052" cy="468052"/>
          </a:xfrm>
          <a:prstGeom prst="rect">
            <a:avLst/>
          </a:prstGeom>
        </p:spPr>
      </p:pic>
    </p:spTree>
    <p:extLst>
      <p:ext uri="{BB962C8B-B14F-4D97-AF65-F5344CB8AC3E}">
        <p14:creationId xmlns:p14="http://schemas.microsoft.com/office/powerpoint/2010/main" val="37645669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ICCAT (Atlantic) &gt; Longline Shark Catch by Species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0" y="2025134"/>
            <a:ext cx="5715000" cy="3810000"/>
          </a:xfrm>
          <a:prstGeom prst="rect">
            <a:avLst/>
          </a:prstGeom>
        </p:spPr>
      </p:pic>
      <p:pic>
        <p:nvPicPr>
          <p:cNvPr id="13" name="Picture 2" descr="C:\Users\shelley.clarke\AppData\Local\Microsoft\Windows\INetCache\IE\ISEM6PSG\Info_sign_font_awesome.svg[1].png">
            <a:hlinkClick r:id="rId7" action="ppaction://hlinksldjump" tooltip="Data Sources:  ICCAT Statistical Databases downloaded from ICCAT websit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7" action="ppaction://hlinksldjump" tooltip="Since the longline catch comprises the majority of the catch overall, trends for the longline fishery reflect those for ICCAT as a whole"/>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968843" y="5835134"/>
            <a:ext cx="468052" cy="468052"/>
          </a:xfrm>
          <a:prstGeom prst="rect">
            <a:avLst/>
          </a:prstGeom>
        </p:spPr>
      </p:pic>
    </p:spTree>
    <p:extLst>
      <p:ext uri="{BB962C8B-B14F-4D97-AF65-F5344CB8AC3E}">
        <p14:creationId xmlns:p14="http://schemas.microsoft.com/office/powerpoint/2010/main" val="18836277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ICCAT (Atlantic) &gt; Purse Seine Shark Catch by Species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945" y="1952836"/>
            <a:ext cx="5715000" cy="3810000"/>
          </a:xfrm>
          <a:prstGeom prst="rect">
            <a:avLst/>
          </a:prstGeom>
        </p:spPr>
      </p:pic>
      <p:sp>
        <p:nvSpPr>
          <p:cNvPr id="13" name="TextBox 12">
            <a:hlinkClick r:id="rId5"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6"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1" name="Picture 2" descr="C:\Users\shelley.clarke\AppData\Local\Microsoft\Windows\INetCache\IE\ISEM6PSG\Info_sign_font_awesome.svg[1].png">
            <a:hlinkClick r:id="rId7" action="ppaction://hlinksldjump" tooltip="Data Sources:  ICCAT Statistical Databases downloaded from ICCAT websit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7" action="ppaction://hlinksldjump" tooltip="It appears that a sudden change in reporting practices caused purse seine shark catches to be recorded as of 2009, but not always in a species-specific manner"/>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968843" y="5835134"/>
            <a:ext cx="468052" cy="468052"/>
          </a:xfrm>
          <a:prstGeom prst="rect">
            <a:avLst/>
          </a:prstGeom>
        </p:spPr>
      </p:pic>
      <p:pic>
        <p:nvPicPr>
          <p:cNvPr id="16" name="Picture 15">
            <a:hlinkClick r:id="rId7" action="ppaction://hlinksldjump" tooltip="ICCAT is the only t-RFMO to report substantial quantities of blue sharks taken by purse seine fleet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602919" y="4509120"/>
            <a:ext cx="468052" cy="468052"/>
          </a:xfrm>
          <a:prstGeom prst="rect">
            <a:avLst/>
          </a:prstGeom>
        </p:spPr>
      </p:pic>
    </p:spTree>
    <p:extLst>
      <p:ext uri="{BB962C8B-B14F-4D97-AF65-F5344CB8AC3E}">
        <p14:creationId xmlns:p14="http://schemas.microsoft.com/office/powerpoint/2010/main" val="29408986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ICCAT (Atlantic) &gt; Shark Catch by Species (Other)</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9095" y="2025134"/>
            <a:ext cx="5715000" cy="3810000"/>
          </a:xfrm>
          <a:prstGeom prst="rect">
            <a:avLst/>
          </a:prstGeom>
        </p:spPr>
      </p:pic>
      <p:sp>
        <p:nvSpPr>
          <p:cNvPr id="13" name="TextBox 12">
            <a:hlinkClick r:id="rId5"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6"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1" name="Picture 2" descr="C:\Users\shelley.clarke\AppData\Local\Microsoft\Windows\INetCache\IE\ISEM6PSG\Info_sign_font_awesome.svg[1].png">
            <a:hlinkClick r:id="rId7" action="ppaction://hlinksldjump" tooltip="Data Sources:  ICCAT Statistical Databases downloaded from ICCAT websit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7" action="ppaction://hlinksldjump" tooltip="Most of the other sharks shown here are catshark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602919" y="4509120"/>
            <a:ext cx="468052" cy="468052"/>
          </a:xfrm>
          <a:prstGeom prst="rect">
            <a:avLst/>
          </a:prstGeom>
        </p:spPr>
      </p:pic>
    </p:spTree>
    <p:extLst>
      <p:ext uri="{BB962C8B-B14F-4D97-AF65-F5344CB8AC3E}">
        <p14:creationId xmlns:p14="http://schemas.microsoft.com/office/powerpoint/2010/main" val="11919333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ICCAT (Atlantic) &gt; Shark Catch by Flag State</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6629400" y="2438400"/>
            <a:ext cx="1752600"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Longline only</a:t>
            </a:r>
          </a:p>
        </p:txBody>
      </p:sp>
      <p:sp>
        <p:nvSpPr>
          <p:cNvPr id="15" name="TextBox 14">
            <a:hlinkClick r:id="rId5" action="ppaction://hlinksldjump"/>
          </p:cNvPr>
          <p:cNvSpPr txBox="1"/>
          <p:nvPr/>
        </p:nvSpPr>
        <p:spPr>
          <a:xfrm>
            <a:off x="6629400" y="3111795"/>
            <a:ext cx="1905000"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Purse seine only</a:t>
            </a:r>
          </a:p>
        </p:txBody>
      </p:sp>
      <p:sp>
        <p:nvSpPr>
          <p:cNvPr id="12" name="TextBox 11">
            <a:hlinkClick r:id="rId6" action="ppaction://hlinksldjump"/>
          </p:cNvPr>
          <p:cNvSpPr txBox="1"/>
          <p:nvPr/>
        </p:nvSpPr>
        <p:spPr>
          <a:xfrm>
            <a:off x="6629400" y="3733800"/>
            <a:ext cx="1905000"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Other gear only</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281" y="1916832"/>
            <a:ext cx="5715000" cy="3810000"/>
          </a:xfrm>
          <a:prstGeom prst="rect">
            <a:avLst/>
          </a:prstGeom>
        </p:spPr>
      </p:pic>
      <p:sp>
        <p:nvSpPr>
          <p:cNvPr id="16" name="TextBox 15">
            <a:hlinkClick r:id="rId8"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7" name="TextBox 16">
            <a:hlinkClick r:id="rId9"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8" name="Picture 2" descr="C:\Users\shelley.clarke\AppData\Local\Microsoft\Windows\INetCache\IE\ISEM6PSG\Info_sign_font_awesome.svg[1].png">
            <a:hlinkClick r:id="rId10" action="ppaction://hlinksldjump" tooltip="Data Sources:  ICCAT Statistical Databases downloaded from ICCAT websit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0" action="ppaction://hlinksldjump" tooltip="The sharp increase in 1997 of reported shark catches by Spain corresponds to the sharp increase in reported blue shark catches that year.  This is when Spain converted its swordfish fleet to target blue shark"/>
          </p:cNvPr>
          <p:cNvPicPr>
            <a:picLocks noChangeAspect="1"/>
          </p:cNvPicPr>
          <p:nvPr/>
        </p:nvPicPr>
        <p:blipFill rotWithShape="1">
          <a:blip r:embed="rId12" cstate="print">
            <a:extLst>
              <a:ext uri="{28A0092B-C50C-407E-A947-70E740481C1C}">
                <a14:useLocalDpi xmlns:a14="http://schemas.microsoft.com/office/drawing/2010/main" val="0"/>
              </a:ext>
            </a:extLst>
          </a:blip>
          <a:srcRect l="54285" t="6264" r="28651" b="76668"/>
          <a:stretch/>
        </p:blipFill>
        <p:spPr>
          <a:xfrm>
            <a:off x="5934255" y="4508816"/>
            <a:ext cx="468052" cy="468052"/>
          </a:xfrm>
          <a:prstGeom prst="rect">
            <a:avLst/>
          </a:prstGeom>
        </p:spPr>
      </p:pic>
      <p:pic>
        <p:nvPicPr>
          <p:cNvPr id="20" name="Picture 19">
            <a:hlinkClick r:id="rId10" action="ppaction://hlinksldjump" tooltip="The &quot;other&quot; flag catch in the 1960s represents porbeagle catches by Norway"/>
          </p:cNvPr>
          <p:cNvPicPr>
            <a:picLocks noChangeAspect="1"/>
          </p:cNvPicPr>
          <p:nvPr/>
        </p:nvPicPr>
        <p:blipFill rotWithShape="1">
          <a:blip r:embed="rId12" cstate="print">
            <a:extLst>
              <a:ext uri="{28A0092B-C50C-407E-A947-70E740481C1C}">
                <a14:useLocalDpi xmlns:a14="http://schemas.microsoft.com/office/drawing/2010/main" val="0"/>
              </a:ext>
            </a:extLst>
          </a:blip>
          <a:srcRect l="54285" t="6264" r="28651" b="76668"/>
          <a:stretch/>
        </p:blipFill>
        <p:spPr>
          <a:xfrm>
            <a:off x="1943708" y="5906848"/>
            <a:ext cx="468052" cy="468052"/>
          </a:xfrm>
          <a:prstGeom prst="rect">
            <a:avLst/>
          </a:prstGeom>
        </p:spPr>
      </p:pic>
    </p:spTree>
    <p:extLst>
      <p:ext uri="{BB962C8B-B14F-4D97-AF65-F5344CB8AC3E}">
        <p14:creationId xmlns:p14="http://schemas.microsoft.com/office/powerpoint/2010/main" val="1708076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ICCAT (Atlantic) &gt; Longline Shark Catch by Flag</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1844824"/>
            <a:ext cx="5715000" cy="3810000"/>
          </a:xfrm>
          <a:prstGeom prst="rect">
            <a:avLst/>
          </a:prstGeom>
        </p:spPr>
      </p:pic>
      <p:pic>
        <p:nvPicPr>
          <p:cNvPr id="12" name="Picture 2" descr="C:\Users\shelley.clarke\AppData\Local\Microsoft\Windows\INetCache\IE\ISEM6PSG\Info_sign_font_awesome.svg[1].png">
            <a:hlinkClick r:id="rId7" action="ppaction://hlinksldjump" tooltip="Data Sources:  ICCAT Statistical Databases downloaded from ICCAT websit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7" action="ppaction://hlinksldjump" tooltip="Since the longline catch comprises the majority of the catch overall, trends for the longline fishery reflect those for ICCAT as a whole"/>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968843" y="5835134"/>
            <a:ext cx="468052" cy="468052"/>
          </a:xfrm>
          <a:prstGeom prst="rect">
            <a:avLst/>
          </a:prstGeom>
        </p:spPr>
      </p:pic>
    </p:spTree>
    <p:extLst>
      <p:ext uri="{BB962C8B-B14F-4D97-AF65-F5344CB8AC3E}">
        <p14:creationId xmlns:p14="http://schemas.microsoft.com/office/powerpoint/2010/main" val="22130371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ICCAT (Atlantic) &gt; Purse Seine Shark Catch by Flag</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532" y="1916832"/>
            <a:ext cx="5715000" cy="3810000"/>
          </a:xfrm>
          <a:prstGeom prst="rect">
            <a:avLst/>
          </a:prstGeom>
        </p:spPr>
      </p:pic>
      <p:sp>
        <p:nvSpPr>
          <p:cNvPr id="13" name="TextBox 12">
            <a:hlinkClick r:id="rId5"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6"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5" name="Picture 2" descr="C:\Users\shelley.clarke\AppData\Local\Microsoft\Windows\INetCache\IE\ISEM6PSG\Info_sign_font_awesome.svg[1].png">
            <a:hlinkClick r:id="rId7" action="ppaction://hlinksldjump" tooltip="Data Sources:  ICCAT Statistical Databases downloaded from ICCAT websit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9" action="ppaction://hlinksldjump" tooltip="The sharp increase in 2009 reflects commencement of reporting of unidentified shark catches by Morocco; Angola's catch in 2014 is also unidentified sharks"/>
          </p:cNvPr>
          <p:cNvPicPr>
            <a:picLocks noChangeAspect="1"/>
          </p:cNvPicPr>
          <p:nvPr/>
        </p:nvPicPr>
        <p:blipFill rotWithShape="1">
          <a:blip r:embed="rId10" cstate="print">
            <a:extLst>
              <a:ext uri="{28A0092B-C50C-407E-A947-70E740481C1C}">
                <a14:useLocalDpi xmlns:a14="http://schemas.microsoft.com/office/drawing/2010/main" val="0"/>
              </a:ext>
            </a:extLst>
          </a:blip>
          <a:srcRect l="54285" t="6264" r="28651" b="76668"/>
          <a:stretch/>
        </p:blipFill>
        <p:spPr>
          <a:xfrm>
            <a:off x="6228184" y="3587806"/>
            <a:ext cx="468052" cy="468052"/>
          </a:xfrm>
          <a:prstGeom prst="rect">
            <a:avLst/>
          </a:prstGeom>
        </p:spPr>
      </p:pic>
    </p:spTree>
    <p:extLst>
      <p:ext uri="{BB962C8B-B14F-4D97-AF65-F5344CB8AC3E}">
        <p14:creationId xmlns:p14="http://schemas.microsoft.com/office/powerpoint/2010/main" val="4282624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ICCAT (Atlantic) &gt; Other Gear Shark Catch by Flag</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337" y="2018660"/>
            <a:ext cx="5715000" cy="3810000"/>
          </a:xfrm>
          <a:prstGeom prst="rect">
            <a:avLst/>
          </a:prstGeom>
        </p:spPr>
      </p:pic>
      <p:sp>
        <p:nvSpPr>
          <p:cNvPr id="13" name="TextBox 12">
            <a:hlinkClick r:id="rId5"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6"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1" name="Picture 2" descr="C:\Users\shelley.clarke\AppData\Local\Microsoft\Windows\INetCache\IE\ISEM6PSG\Info_sign_font_awesome.svg[1].png">
            <a:hlinkClick r:id="rId7" action="ppaction://hlinksldjump" tooltip="Data Sources:  ICCAT Statistical Databases downloaded from ICCAT websit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7" action="ppaction://hlinksldjump" tooltip="The catches using &quot;other&quot; gear by France are mainly smoothhounds and catshark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228184" y="3923660"/>
            <a:ext cx="468052" cy="468052"/>
          </a:xfrm>
          <a:prstGeom prst="rect">
            <a:avLst/>
          </a:prstGeom>
        </p:spPr>
      </p:pic>
    </p:spTree>
    <p:extLst>
      <p:ext uri="{BB962C8B-B14F-4D97-AF65-F5344CB8AC3E}">
        <p14:creationId xmlns:p14="http://schemas.microsoft.com/office/powerpoint/2010/main" val="2699502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ICCAT (Atlantic) &gt; Shark Catch by Gear Type</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24464"/>
            <a:ext cx="5334000" cy="5334000"/>
          </a:xfrm>
          <a:prstGeom prst="rect">
            <a:avLst/>
          </a:prstGeom>
        </p:spPr>
      </p:pic>
      <p:sp>
        <p:nvSpPr>
          <p:cNvPr id="13" name="TextBox 12">
            <a:hlinkClick r:id="rId5"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6"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0" name="Picture 2" descr="C:\Users\shelley.clarke\AppData\Local\Microsoft\Windows\INetCache\IE\ISEM6PSG\Info_sign_font_awesome.svg[1].png">
            <a:hlinkClick r:id="rId7" action="ppaction://hlinksldjump" tooltip="Data Sources:  ICCAT Statistical Databases downloaded from ICCAT websit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7" action="ppaction://hlinksldjump" tooltip="As in other t-RFMOs, the majority of sharks are caught by longline gear, however here we see some catch by purse seine (which we know from species composition plots is mainly blue shark)"/>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760107" y="3194974"/>
            <a:ext cx="468052" cy="468052"/>
          </a:xfrm>
          <a:prstGeom prst="rect">
            <a:avLst/>
          </a:prstGeom>
        </p:spPr>
      </p:pic>
      <p:pic>
        <p:nvPicPr>
          <p:cNvPr id="15" name="Picture 14">
            <a:hlinkClick r:id="rId7" action="ppaction://hlinksldjump" tooltip="It is not clear whether the increase in shark catch by &quot;other&quot; gear reflects increased effort or better reporting of catch to species (or as &quot;shark&quot;) or both"/>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791200" y="4365104"/>
            <a:ext cx="468052" cy="468052"/>
          </a:xfrm>
          <a:prstGeom prst="rect">
            <a:avLst/>
          </a:prstGeom>
        </p:spPr>
      </p:pic>
    </p:spTree>
    <p:extLst>
      <p:ext uri="{BB962C8B-B14F-4D97-AF65-F5344CB8AC3E}">
        <p14:creationId xmlns:p14="http://schemas.microsoft.com/office/powerpoint/2010/main" val="67255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Blue Shark &gt; Catch by Gear</a:t>
            </a:r>
          </a:p>
        </p:txBody>
      </p:sp>
      <p:sp>
        <p:nvSpPr>
          <p:cNvPr id="8" name="TextBox 7">
            <a:hlinkClick r:id="rId4" action="ppaction://hlinksldjump"/>
          </p:cNvPr>
          <p:cNvSpPr txBox="1"/>
          <p:nvPr/>
        </p:nvSpPr>
        <p:spPr>
          <a:xfrm>
            <a:off x="5580112"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1" name="Picture 10">
            <a:hlinkClick r:id="rId6" action="ppaction://hlinksldjump" tooltip="Blue shark catches are reported at higher levels than any other species and nearly as high as recent shark-unidentified catch levels.  (see global figures by species, and by t-RFMO to see how species composition varies between regions) "/>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7598073" y="2348880"/>
            <a:ext cx="468052" cy="468052"/>
          </a:xfrm>
          <a:prstGeom prst="rect">
            <a:avLst/>
          </a:prstGeom>
        </p:spPr>
      </p:pic>
      <p:pic>
        <p:nvPicPr>
          <p:cNvPr id="12" name="Picture 11">
            <a:hlinkClick r:id="rId6" action="ppaction://hlinksldjump" tooltip="Blue sharks are predominantly caught by longlines.  There is some catch of blue sharks by other gear types, mainly in the Indian Ocean where handline gears catch slightly more than half of the total blue sharks"/>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7632340" y="3356992"/>
            <a:ext cx="468052" cy="468052"/>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1700" y="1682750"/>
            <a:ext cx="4572000" cy="4572000"/>
          </a:xfrm>
          <a:prstGeom prst="rect">
            <a:avLst/>
          </a:prstGeom>
        </p:spPr>
      </p:pic>
      <p:pic>
        <p:nvPicPr>
          <p:cNvPr id="13" name="Picture 2" descr="C:\Users\shelley.clarke\AppData\Local\Microsoft\Windows\INetCache\IE\ISEM6PSG\Info_sign_font_awesome.svg[1].png">
            <a:hlinkClick r:id="rId6"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9405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ICCAT (Atlantic) &gt; Species Risk Ranking</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14400" y="6019800"/>
            <a:ext cx="2776722" cy="246221"/>
          </a:xfrm>
          <a:prstGeom prst="rect">
            <a:avLst/>
          </a:prstGeom>
          <a:noFill/>
        </p:spPr>
        <p:txBody>
          <a:bodyPr wrap="none" rtlCol="0">
            <a:spAutoFit/>
          </a:bodyPr>
          <a:lstStyle/>
          <a:p>
            <a:r>
              <a:rPr lang="en-US" sz="1000" dirty="0"/>
              <a:t>* Based on an average of three calculated metrics</a:t>
            </a:r>
          </a:p>
        </p:txBody>
      </p:sp>
      <p:graphicFrame>
        <p:nvGraphicFramePr>
          <p:cNvPr id="14" name="Chart 13"/>
          <p:cNvGraphicFramePr>
            <a:graphicFrameLocks/>
          </p:cNvGraphicFramePr>
          <p:nvPr>
            <p:extLst>
              <p:ext uri="{D42A27DB-BD31-4B8C-83A1-F6EECF244321}">
                <p14:modId xmlns:p14="http://schemas.microsoft.com/office/powerpoint/2010/main" val="997284376"/>
              </p:ext>
            </p:extLst>
          </p:nvPr>
        </p:nvGraphicFramePr>
        <p:xfrm>
          <a:off x="938212" y="1298575"/>
          <a:ext cx="7267575" cy="426085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hlinkClick r:id="rId5" action="ppaction://hlinksldjump"/>
          </p:cNvPr>
          <p:cNvSpPr txBox="1"/>
          <p:nvPr/>
        </p:nvSpPr>
        <p:spPr>
          <a:xfrm>
            <a:off x="7226002" y="5865911"/>
            <a:ext cx="1450596" cy="307777"/>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Back to ICCAT</a:t>
            </a:r>
          </a:p>
        </p:txBody>
      </p:sp>
      <p:sp>
        <p:nvSpPr>
          <p:cNvPr id="13" name="TextBox 12">
            <a:hlinkClick r:id="rId6" action="ppaction://hlinksldjump"/>
          </p:cNvPr>
          <p:cNvSpPr txBox="1"/>
          <p:nvPr/>
        </p:nvSpPr>
        <p:spPr>
          <a:xfrm>
            <a:off x="5616116" y="6298247"/>
            <a:ext cx="1450596" cy="307777"/>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Top</a:t>
            </a:r>
          </a:p>
        </p:txBody>
      </p:sp>
      <p:pic>
        <p:nvPicPr>
          <p:cNvPr id="15" name="Picture 2" descr="C:\Users\shelley.clarke\AppData\Local\Microsoft\Windows\INetCache\IE\ISEM6PSG\Info_sign_font_awesome.svg[1].png">
            <a:hlinkClick r:id="rId7" action="ppaction://hlinksldjump" tooltip="Data Sources:  ICCAT SCRS Executive Summary-Sharks (based on 2012 study)"/>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107" y="6049128"/>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7" action="ppaction://hlinksldjump" tooltip="This study produced rankings in terms of resiliency so those species at the top have lowest resiliency and greatest risk."/>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8253982" y="1880828"/>
            <a:ext cx="468052" cy="468052"/>
          </a:xfrm>
          <a:prstGeom prst="rect">
            <a:avLst/>
          </a:prstGeom>
        </p:spPr>
      </p:pic>
      <p:sp>
        <p:nvSpPr>
          <p:cNvPr id="17" name="TextBox 16">
            <a:hlinkClick r:id="rId10" action="ppaction://hlinksldjump"/>
          </p:cNvPr>
          <p:cNvSpPr txBox="1"/>
          <p:nvPr/>
        </p:nvSpPr>
        <p:spPr>
          <a:xfrm>
            <a:off x="7239000" y="6329024"/>
            <a:ext cx="1450596" cy="307777"/>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Back to Species</a:t>
            </a:r>
          </a:p>
        </p:txBody>
      </p:sp>
    </p:spTree>
    <p:extLst>
      <p:ext uri="{BB962C8B-B14F-4D97-AF65-F5344CB8AC3E}">
        <p14:creationId xmlns:p14="http://schemas.microsoft.com/office/powerpoint/2010/main" val="42387774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ICCAT (Atlantic) &gt; Shark Stock Assessments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537117993"/>
              </p:ext>
            </p:extLst>
          </p:nvPr>
        </p:nvGraphicFramePr>
        <p:xfrm>
          <a:off x="649504" y="1280160"/>
          <a:ext cx="8189695" cy="4520917"/>
        </p:xfrm>
        <a:graphic>
          <a:graphicData uri="http://schemas.openxmlformats.org/drawingml/2006/table">
            <a:tbl>
              <a:tblPr firstRow="1" bandRow="1">
                <a:tableStyleId>{5C22544A-7EE6-4342-B048-85BDC9FD1C3A}</a:tableStyleId>
              </a:tblPr>
              <a:tblGrid>
                <a:gridCol w="1211928">
                  <a:extLst>
                    <a:ext uri="{9D8B030D-6E8A-4147-A177-3AD203B41FA5}">
                      <a16:colId xmlns:a16="http://schemas.microsoft.com/office/drawing/2014/main" val="20000"/>
                    </a:ext>
                  </a:extLst>
                </a:gridCol>
                <a:gridCol w="734502">
                  <a:extLst>
                    <a:ext uri="{9D8B030D-6E8A-4147-A177-3AD203B41FA5}">
                      <a16:colId xmlns:a16="http://schemas.microsoft.com/office/drawing/2014/main" val="20001"/>
                    </a:ext>
                  </a:extLst>
                </a:gridCol>
                <a:gridCol w="697777">
                  <a:extLst>
                    <a:ext uri="{9D8B030D-6E8A-4147-A177-3AD203B41FA5}">
                      <a16:colId xmlns:a16="http://schemas.microsoft.com/office/drawing/2014/main" val="20002"/>
                    </a:ext>
                  </a:extLst>
                </a:gridCol>
                <a:gridCol w="918127">
                  <a:extLst>
                    <a:ext uri="{9D8B030D-6E8A-4147-A177-3AD203B41FA5}">
                      <a16:colId xmlns:a16="http://schemas.microsoft.com/office/drawing/2014/main" val="20003"/>
                    </a:ext>
                  </a:extLst>
                </a:gridCol>
                <a:gridCol w="954852">
                  <a:extLst>
                    <a:ext uri="{9D8B030D-6E8A-4147-A177-3AD203B41FA5}">
                      <a16:colId xmlns:a16="http://schemas.microsoft.com/office/drawing/2014/main" val="20004"/>
                    </a:ext>
                  </a:extLst>
                </a:gridCol>
                <a:gridCol w="771227">
                  <a:extLst>
                    <a:ext uri="{9D8B030D-6E8A-4147-A177-3AD203B41FA5}">
                      <a16:colId xmlns:a16="http://schemas.microsoft.com/office/drawing/2014/main" val="20005"/>
                    </a:ext>
                  </a:extLst>
                </a:gridCol>
                <a:gridCol w="844677">
                  <a:extLst>
                    <a:ext uri="{9D8B030D-6E8A-4147-A177-3AD203B41FA5}">
                      <a16:colId xmlns:a16="http://schemas.microsoft.com/office/drawing/2014/main" val="20006"/>
                    </a:ext>
                  </a:extLst>
                </a:gridCol>
                <a:gridCol w="1138478">
                  <a:extLst>
                    <a:ext uri="{9D8B030D-6E8A-4147-A177-3AD203B41FA5}">
                      <a16:colId xmlns:a16="http://schemas.microsoft.com/office/drawing/2014/main" val="20007"/>
                    </a:ext>
                  </a:extLst>
                </a:gridCol>
                <a:gridCol w="918127">
                  <a:extLst>
                    <a:ext uri="{9D8B030D-6E8A-4147-A177-3AD203B41FA5}">
                      <a16:colId xmlns:a16="http://schemas.microsoft.com/office/drawing/2014/main" val="20008"/>
                    </a:ext>
                  </a:extLst>
                </a:gridCol>
              </a:tblGrid>
              <a:tr h="477031">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gridSpan="2">
                  <a:txBody>
                    <a:bodyPr/>
                    <a:lstStyle/>
                    <a:p>
                      <a:pPr algn="ctr" fontAlgn="b"/>
                      <a:r>
                        <a:rPr lang="en-US" sz="1400" b="0" i="0" u="none" strike="noStrike" cap="small" baseline="0" dirty="0">
                          <a:solidFill>
                            <a:srgbClr val="000000"/>
                          </a:solidFill>
                          <a:effectLst/>
                          <a:latin typeface="Segoe UI Semibold" panose="020B0702040204020203" pitchFamily="34" charset="0"/>
                          <a:cs typeface="Segoe UI Semibold" panose="020B0702040204020203" pitchFamily="34" charset="0"/>
                        </a:rPr>
                        <a:t>blue</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1400" b="0" i="0" u="none" strike="noStrike" cap="small" baseline="0" dirty="0">
                          <a:solidFill>
                            <a:srgbClr val="000000"/>
                          </a:solidFill>
                          <a:effectLst/>
                          <a:latin typeface="Segoe UI Semibold" panose="020B0702040204020203" pitchFamily="34" charset="0"/>
                          <a:cs typeface="Segoe UI Semibold" panose="020B0702040204020203" pitchFamily="34" charset="0"/>
                        </a:rPr>
                        <a:t>shortfin </a:t>
                      </a:r>
                      <a:r>
                        <a:rPr lang="en-US" sz="1400" b="0" i="0" u="none" strike="noStrike" cap="small" baseline="0" dirty="0" err="1">
                          <a:solidFill>
                            <a:srgbClr val="000000"/>
                          </a:solidFill>
                          <a:effectLst/>
                          <a:latin typeface="Segoe UI Semibold" panose="020B0702040204020203" pitchFamily="34" charset="0"/>
                          <a:cs typeface="Segoe UI Semibold" panose="020B0702040204020203" pitchFamily="34" charset="0"/>
                        </a:rPr>
                        <a:t>mako</a:t>
                      </a:r>
                      <a:endParaRPr lang="en-US" sz="1400" b="0" i="0" u="none" strike="noStrike" cap="small" baseline="0"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fontAlgn="b"/>
                      <a:r>
                        <a:rPr lang="en-US" sz="1400" b="0" i="0" u="none" strike="noStrike" cap="small"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400" b="0" i="0" u="none" strike="noStrike" cap="small" baseline="0"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porbeagle</a:t>
                      </a:r>
                      <a:endParaRPr lang="en-US" sz="1400" b="0" i="0" u="none" strike="noStrike" cap="small"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hMerge="1">
                  <a:txBody>
                    <a:bodyPr/>
                    <a:lstStyle/>
                    <a:p>
                      <a:pPr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1581">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Stock</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North</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South</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North</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South</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Northwest</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Northeast</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Southwest</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Southeast</a:t>
                      </a: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998">
                <a:tc>
                  <a:txBody>
                    <a:bodyPr/>
                    <a:lstStyle/>
                    <a:p>
                      <a:pPr marL="114300" indent="-114300"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 Last Assessed</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000" b="0" i="0" u="none" strike="noStrike">
                          <a:solidFill>
                            <a:srgbClr val="000000"/>
                          </a:solidFill>
                          <a:effectLst/>
                          <a:latin typeface="Segoe UI Semibold" panose="020B0702040204020203" pitchFamily="34" charset="0"/>
                          <a:cs typeface="Segoe UI Semibold" panose="020B0702040204020203" pitchFamily="34" charset="0"/>
                        </a:rPr>
                        <a:t>2015</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2015</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2012</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2012</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000" b="0" i="0" u="none" strike="noStrike">
                          <a:solidFill>
                            <a:srgbClr val="000000"/>
                          </a:solidFill>
                          <a:effectLst/>
                          <a:latin typeface="Segoe UI Semibold" panose="020B0702040204020203" pitchFamily="34" charset="0"/>
                          <a:cs typeface="Segoe UI Semibold" panose="020B0702040204020203" pitchFamily="34" charset="0"/>
                        </a:rPr>
                        <a:t>2009</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2009</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2009</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2009</a:t>
                      </a: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998">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Overfished?</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Segoe UI Semibold" panose="020B0702040204020203" pitchFamily="34" charset="0"/>
                          <a:cs typeface="Segoe UI Semibold" panose="020B0702040204020203" pitchFamily="34" charset="0"/>
                        </a:rPr>
                        <a:t>NO</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Segoe UI Semibold" panose="020B0702040204020203" pitchFamily="34" charset="0"/>
                          <a:cs typeface="Segoe UI Semibold" panose="020B0702040204020203" pitchFamily="34" charset="0"/>
                        </a:rPr>
                        <a:t>BSP:  NO; state space BSP:  YES</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NO</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NO</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Segoe UI Semibold" panose="020B0702040204020203" pitchFamily="34" charset="0"/>
                          <a:cs typeface="Segoe UI Semibold" panose="020B0702040204020203" pitchFamily="34" charset="0"/>
                        </a:rPr>
                        <a:t>YES</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Segoe UI Semibold" panose="020B0702040204020203" pitchFamily="34" charset="0"/>
                          <a:cs typeface="Segoe UI Semibold" panose="020B0702040204020203" pitchFamily="34" charset="0"/>
                        </a:rPr>
                        <a:t>YES</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INCONCLUSIVE</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INCONCLUSIVE</a:t>
                      </a: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3998">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Overfishing?</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Segoe UI Semibold" panose="020B0702040204020203" pitchFamily="34" charset="0"/>
                          <a:cs typeface="Segoe UI Semibold" panose="020B0702040204020203" pitchFamily="34" charset="0"/>
                        </a:rPr>
                        <a:t>NO</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Segoe UI Semibold" panose="020B0702040204020203" pitchFamily="34" charset="0"/>
                          <a:cs typeface="Segoe UI Semibold" panose="020B0702040204020203" pitchFamily="34" charset="0"/>
                        </a:rPr>
                        <a:t>BSP:  NO; state space BSP:  YES</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NO</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NO</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Segoe UI Semibold" panose="020B0702040204020203" pitchFamily="34" charset="0"/>
                          <a:cs typeface="Segoe UI Semibold" panose="020B0702040204020203" pitchFamily="34" charset="0"/>
                        </a:rPr>
                        <a:t>NO</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Segoe UI Semibold" panose="020B0702040204020203" pitchFamily="34" charset="0"/>
                          <a:cs typeface="Segoe UI Semibold" panose="020B0702040204020203" pitchFamily="34" charset="0"/>
                        </a:rPr>
                        <a:t>LIKELY YES OR YES</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INCONCLUSIVE</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INCONCLUSIVE</a:t>
                      </a: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91322">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Notes</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assessment results are uncertain and should be interpreted with caution</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assessment results are uncertain and should be interpreted with caution</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Inconsistencies and uncertainties suggest results may be unreliable</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Inconsistencies and uncertainties suggest results may be unreliable</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fishery closed in 2013; recovery will require &gt;=20 years</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TAC set to zero since 2010; with no take recovery will take 15-34 years</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Uruguay prohibited retention in 2013</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872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p>
                      <a:pPr algn="l" fontAlgn="b"/>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r>
                        <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rPr>
                        <a:t>  </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2050"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1320" y="5433155"/>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shelley.clarke\AppData\Local\Microsoft\Windows\INetCache\IE\CJMI6BO2\495px-Book3.svg[1].png">
            <a:hlinkClick r:id="rId6"/>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5437060"/>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shelley.clarke\AppData\Local\Microsoft\Windows\INetCache\IE\CJMI6BO2\495px-Book3.svg[1].png">
            <a:hlinkClick r:id="r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4245" y="5437060"/>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hlinkClick r:id="rId8" action="ppaction://hlinksldjump"/>
          </p:cNvPr>
          <p:cNvSpPr txBox="1"/>
          <p:nvPr/>
        </p:nvSpPr>
        <p:spPr>
          <a:xfrm>
            <a:off x="565212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7" name="TextBox 16">
            <a:hlinkClick r:id="rId9"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8" name="Picture 3" descr="C:\Users\shelley.clarke\AppData\Local\Microsoft\Windows\INetCache\IE\CJMI6BO2\1390060157[1].png">
            <a:hlinkClick r:id="rId10" action="ppaction://hlinksldjump" tooltip="If the link opens in a window behind this screen (and you can't see it), press ALT+TAB to switch windows"/>
          </p:cNvPr>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949030" y="5929002"/>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4693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ICCAT (Atlantic) &gt; Shark Management Measures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1222921350"/>
              </p:ext>
            </p:extLst>
          </p:nvPr>
        </p:nvGraphicFramePr>
        <p:xfrm>
          <a:off x="1229810" y="1725641"/>
          <a:ext cx="7056604" cy="4481195"/>
        </p:xfrm>
        <a:graphic>
          <a:graphicData uri="http://schemas.openxmlformats.org/drawingml/2006/table">
            <a:tbl>
              <a:tblPr firstRow="1" bandRow="1">
                <a:tableStyleId>{5C22544A-7EE6-4342-B048-85BDC9FD1C3A}</a:tableStyleId>
              </a:tblPr>
              <a:tblGrid>
                <a:gridCol w="9359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360040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tblGrid>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Measure</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Key Concepts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extLst>
                  <a:ext uri="{0D108BD9-81ED-4DB2-BD59-A6C34878D82A}">
                    <a16:rowId xmlns:a16="http://schemas.microsoft.com/office/drawing/2014/main" val="10000"/>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2004-10</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2004</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cs typeface="Segoe UI Semibold" panose="020B0702040204020203" pitchFamily="34" charset="0"/>
                        </a:rPr>
                        <a:t>all sharks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1430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full utilization; </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5% </a:t>
                      </a:r>
                      <a:r>
                        <a:rPr lang="en-US" sz="1200" b="0" i="0" u="none" strike="noStrike" baseline="0"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fins:carcass</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ratio; live release; research; data provision</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114300" indent="-114300"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2005-05</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2005</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shortfin </a:t>
                      </a:r>
                      <a:r>
                        <a:rPr lang="en-US" sz="1200" b="0" i="0" u="none" strike="noStrike"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mako</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mortality reduction</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2007-06</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2007</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shortfin </a:t>
                      </a:r>
                      <a:r>
                        <a:rPr lang="en-US" sz="1200" b="0" i="0" u="none" strike="noStrike"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mako</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200" b="0" i="0" u="none" strike="noStrike" baseline="0"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porbeagle</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data submission, mortality</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reduction, nursery areas</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2009-07 </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2009</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threshers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prohibits</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retention (with exceptions); live release; data submission, nursery areas</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2010-06</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2010</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shortfin </a:t>
                      </a:r>
                      <a:r>
                        <a:rPr lang="en-US" sz="1200" b="0" i="0" u="none" strike="noStrike"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mako</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Continued retention conditional upon data submission</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2010-07</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2010</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oceanic whitetip</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prohibits retention,</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data submission</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2010-08</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2010</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hammerheads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prohibits</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retention (with exceptions); live release; data submission, nursery areas</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2011-08</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2011</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silky</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prohibits</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retention (with exceptions); live release; data submission</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2012-05</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2012</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cs typeface="Segoe UI Semibold" panose="020B0702040204020203" pitchFamily="34" charset="0"/>
                        </a:rPr>
                        <a:t>all sharks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provision</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implementation of, and compliance with, existing shark management measures</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2014-06</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2014</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shortfin </a:t>
                      </a:r>
                      <a:r>
                        <a:rPr lang="en-US" sz="1200" b="0" i="0" u="none" strike="noStrike"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mako</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mortality reduction, data submission, research</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2015-06</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2015</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porbeagle</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live release,</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data submission, research</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pic>
        <p:nvPicPr>
          <p:cNvPr id="15"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2363" y="2205710"/>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shelley.clarke\AppData\Local\Microsoft\Windows\INetCache\IE\CJMI6BO2\495px-Book3.svg[1].png">
            <a:hlinkClick r:id="rId6"/>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2363" y="2549597"/>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helley.clarke\AppData\Local\Microsoft\Windows\INetCache\IE\CJMI6BO2\495px-Book3.svg[1].png">
            <a:hlinkClick r:id="r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4744" y="2935936"/>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helley.clarke\AppData\Local\Microsoft\Windows\INetCache\IE\CJMI6BO2\495px-Book3.svg[1].png">
            <a:hlinkClick r:id="rId8"/>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2311" y="3330936"/>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shelley.clarke\AppData\Local\Microsoft\Windows\INetCache\IE\CJMI6BO2\495px-Book3.svg[1].png">
            <a:hlinkClick r:id="rId9"/>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2363" y="3645024"/>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shelley.clarke\AppData\Local\Microsoft\Windows\INetCache\IE\CJMI6BO2\495px-Book3.svg[1].png">
            <a:hlinkClick r:id="rId10"/>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2313" y="4038600"/>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shelley.clarke\AppData\Local\Microsoft\Windows\INetCache\IE\CJMI6BO2\495px-Book3.svg[1].png">
            <a:hlinkClick r:id="rId11"/>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2312" y="4401108"/>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shelley.clarke\AppData\Local\Microsoft\Windows\INetCache\IE\CJMI6BO2\495px-Book3.svg[1].png">
            <a:hlinkClick r:id="rId12"/>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5118" y="4761148"/>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shelley.clarke\AppData\Local\Microsoft\Windows\INetCache\IE\CJMI6BO2\495px-Book3.svg[1].png">
            <a:hlinkClick r:id="rId1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6974" y="5157192"/>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shelley.clarke\AppData\Local\Microsoft\Windows\INetCache\IE\CJMI6BO2\495px-Book3.svg[1].png">
            <a:hlinkClick r:id="rId6"/>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2363" y="5517232"/>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shelley.clarke\AppData\Local\Microsoft\Windows\INetCache\IE\CJMI6BO2\495px-Book3.svg[1].png">
            <a:hlinkClick r:id="rId1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6974" y="5535993"/>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78561" y="5913276"/>
            <a:ext cx="2984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a:hlinkClick r:id="rId17" action="ppaction://hlinksldjump"/>
          </p:cNvPr>
          <p:cNvSpPr txBox="1"/>
          <p:nvPr/>
        </p:nvSpPr>
        <p:spPr>
          <a:xfrm>
            <a:off x="565212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25" name="TextBox 24">
            <a:hlinkClick r:id="rId18"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26" name="Picture 3" descr="C:\Users\shelley.clarke\AppData\Local\Microsoft\Windows\INetCache\IE\CJMI6BO2\1390060157[1].png">
            <a:hlinkClick r:id="rId19" action="ppaction://hlinksldjump" tooltip="If the link opens in a window behind this screen (and you can't see it) try pressing ALT+TAB to switch windows"/>
          </p:cNvPr>
          <p:cNvPicPr>
            <a:picLocks noChangeAspect="1" noChangeArrowheads="1"/>
          </p:cNvPicPr>
          <p:nvPr/>
        </p:nvPicPr>
        <p:blipFill>
          <a:blip r:embed="rId20" cstate="print">
            <a:biLevel thresh="75000"/>
            <a:extLst>
              <a:ext uri="{28A0092B-C50C-407E-A947-70E740481C1C}">
                <a14:useLocalDpi xmlns:a14="http://schemas.microsoft.com/office/drawing/2010/main" val="0"/>
              </a:ext>
            </a:extLst>
          </a:blip>
          <a:srcRect/>
          <a:stretch>
            <a:fillRect/>
          </a:stretch>
        </p:blipFill>
        <p:spPr bwMode="auto">
          <a:xfrm>
            <a:off x="7797721" y="1128835"/>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46359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800" y="373380"/>
            <a:ext cx="7162800"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IOTC (Indian Ocean) &gt; menu</a:t>
            </a:r>
          </a:p>
        </p:txBody>
      </p:sp>
      <p:sp>
        <p:nvSpPr>
          <p:cNvPr id="9" name="TextBox 8">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0" name="TextBox 9">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8" name="TextBox 7">
            <a:hlinkClick r:id="rId5" action="ppaction://hlinksldjump"/>
          </p:cNvPr>
          <p:cNvSpPr txBox="1"/>
          <p:nvPr/>
        </p:nvSpPr>
        <p:spPr>
          <a:xfrm>
            <a:off x="1155032" y="1997969"/>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Fishing Effort and Trend</a:t>
            </a:r>
          </a:p>
        </p:txBody>
      </p:sp>
      <p:sp>
        <p:nvSpPr>
          <p:cNvPr id="11" name="TextBox 10">
            <a:hlinkClick r:id="rId6" action="ppaction://hlinksldjump"/>
          </p:cNvPr>
          <p:cNvSpPr txBox="1"/>
          <p:nvPr/>
        </p:nvSpPr>
        <p:spPr>
          <a:xfrm>
            <a:off x="1155032" y="29718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Species</a:t>
            </a:r>
          </a:p>
        </p:txBody>
      </p:sp>
      <p:sp>
        <p:nvSpPr>
          <p:cNvPr id="12" name="TextBox 11">
            <a:hlinkClick r:id="rId7" action="ppaction://hlinksldjump"/>
          </p:cNvPr>
          <p:cNvSpPr txBox="1"/>
          <p:nvPr/>
        </p:nvSpPr>
        <p:spPr>
          <a:xfrm>
            <a:off x="1155032" y="38862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Flag State</a:t>
            </a:r>
          </a:p>
        </p:txBody>
      </p:sp>
      <p:sp>
        <p:nvSpPr>
          <p:cNvPr id="13" name="TextBox 12">
            <a:hlinkClick r:id="rId8" action="ppaction://hlinksldjump"/>
          </p:cNvPr>
          <p:cNvSpPr txBox="1"/>
          <p:nvPr/>
        </p:nvSpPr>
        <p:spPr>
          <a:xfrm>
            <a:off x="1138990" y="47244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Gear Type</a:t>
            </a:r>
          </a:p>
        </p:txBody>
      </p:sp>
      <p:sp>
        <p:nvSpPr>
          <p:cNvPr id="14" name="TextBox 13">
            <a:hlinkClick r:id="rId9" action="ppaction://hlinksldjump"/>
          </p:cNvPr>
          <p:cNvSpPr txBox="1"/>
          <p:nvPr/>
        </p:nvSpPr>
        <p:spPr>
          <a:xfrm>
            <a:off x="4872789" y="2971799"/>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Ecological Risk Assessment</a:t>
            </a:r>
          </a:p>
        </p:txBody>
      </p:sp>
      <p:sp>
        <p:nvSpPr>
          <p:cNvPr id="15" name="TextBox 14">
            <a:hlinkClick r:id="rId10" action="ppaction://hlinksldjump"/>
          </p:cNvPr>
          <p:cNvSpPr txBox="1"/>
          <p:nvPr/>
        </p:nvSpPr>
        <p:spPr>
          <a:xfrm>
            <a:off x="4872789" y="3871882"/>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Stock Assessment</a:t>
            </a:r>
          </a:p>
        </p:txBody>
      </p:sp>
      <p:sp>
        <p:nvSpPr>
          <p:cNvPr id="16" name="TextBox 15">
            <a:hlinkClick r:id="rId11" action="ppaction://hlinksldjump"/>
          </p:cNvPr>
          <p:cNvSpPr txBox="1"/>
          <p:nvPr/>
        </p:nvSpPr>
        <p:spPr>
          <a:xfrm>
            <a:off x="4880811" y="47244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Management Measures</a:t>
            </a:r>
          </a:p>
        </p:txBody>
      </p:sp>
      <p:sp>
        <p:nvSpPr>
          <p:cNvPr id="17" name="TextBox 16">
            <a:hlinkClick r:id="rId12" action="ppaction://hlinksldjump"/>
          </p:cNvPr>
          <p:cNvSpPr txBox="1"/>
          <p:nvPr/>
        </p:nvSpPr>
        <p:spPr>
          <a:xfrm>
            <a:off x="4844716" y="202811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Observer Coverage Achieved</a:t>
            </a:r>
          </a:p>
        </p:txBody>
      </p:sp>
    </p:spTree>
    <p:extLst>
      <p:ext uri="{BB962C8B-B14F-4D97-AF65-F5344CB8AC3E}">
        <p14:creationId xmlns:p14="http://schemas.microsoft.com/office/powerpoint/2010/main" val="38767940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3" name="Rectangle 12"/>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17" name="TextBox 16">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8" name="Picture 4" descr="http://www.sefsc.noaa.gov/labs/mississippi/images/longline_gear_illustra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4609" y="2534684"/>
            <a:ext cx="2811378" cy="16563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Purse se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1530" y="2438400"/>
            <a:ext cx="1586880" cy="164128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rId7" action="ppaction://hlinksldjump"/>
          </p:cNvPr>
          <p:cNvSpPr txBox="1"/>
          <p:nvPr/>
        </p:nvSpPr>
        <p:spPr>
          <a:xfrm>
            <a:off x="5845077" y="4810020"/>
            <a:ext cx="1450596" cy="646331"/>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Purse Seine Fishery</a:t>
            </a:r>
          </a:p>
        </p:txBody>
      </p:sp>
      <p:sp>
        <p:nvSpPr>
          <p:cNvPr id="21" name="TextBox 20">
            <a:hlinkClick r:id="rId8" action="ppaction://hlinksldjump"/>
          </p:cNvPr>
          <p:cNvSpPr txBox="1"/>
          <p:nvPr/>
        </p:nvSpPr>
        <p:spPr>
          <a:xfrm>
            <a:off x="1941443" y="4800081"/>
            <a:ext cx="1450596" cy="646331"/>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Longline Fishery</a:t>
            </a:r>
          </a:p>
        </p:txBody>
      </p:sp>
      <p:sp>
        <p:nvSpPr>
          <p:cNvPr id="22" name="TextBox 21"/>
          <p:cNvSpPr txBox="1"/>
          <p:nvPr/>
        </p:nvSpPr>
        <p:spPr>
          <a:xfrm>
            <a:off x="837740" y="1523762"/>
            <a:ext cx="6058390" cy="369332"/>
          </a:xfrm>
          <a:prstGeom prst="rect">
            <a:avLst/>
          </a:prstGeom>
          <a:noFill/>
        </p:spPr>
        <p:txBody>
          <a:bodyPr wrap="none" rtlCol="0">
            <a:spAutoFit/>
          </a:bodyPr>
          <a:lstStyle/>
          <a:p>
            <a:r>
              <a:rPr lang="en-US" dirty="0">
                <a:latin typeface="Segoe UI Semibold" panose="020B0702040204020203" pitchFamily="34" charset="0"/>
                <a:cs typeface="Segoe UI Semibold" panose="020B0702040204020203" pitchFamily="34" charset="0"/>
              </a:rPr>
              <a:t>For this region, fishing effort data are available for the:  </a:t>
            </a:r>
          </a:p>
        </p:txBody>
      </p:sp>
      <p:pic>
        <p:nvPicPr>
          <p:cNvPr id="2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3222" y="2438400"/>
            <a:ext cx="1654151"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itle 1"/>
          <p:cNvSpPr>
            <a:spLocks noGrp="1"/>
          </p:cNvSpPr>
          <p:nvPr>
            <p:ph type="title"/>
          </p:nvPr>
        </p:nvSpPr>
        <p:spPr>
          <a:xfrm>
            <a:off x="1058673" y="418862"/>
            <a:ext cx="8161527" cy="1143000"/>
          </a:xfrm>
        </p:spPr>
        <p:txBody>
          <a:bodyPr>
            <a:normAutofit/>
          </a:bodyPr>
          <a:lstStyle/>
          <a:p>
            <a:pPr algn="l"/>
            <a:r>
              <a:rPr lang="en-US" sz="3200" dirty="0">
                <a:latin typeface="Segoe UI Semibold" panose="020B0702040204020203" pitchFamily="34" charset="0"/>
                <a:cs typeface="Segoe UI Semibold" panose="020B0702040204020203" pitchFamily="34" charset="0"/>
              </a:rPr>
              <a:t>Indian Ocean (ICCAT) &gt; Fishing Effort</a:t>
            </a:r>
          </a:p>
        </p:txBody>
      </p:sp>
      <p:sp>
        <p:nvSpPr>
          <p:cNvPr id="25" name="TextBox 24">
            <a:hlinkClick r:id="rId10"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Tree>
    <p:extLst>
      <p:ext uri="{BB962C8B-B14F-4D97-AF65-F5344CB8AC3E}">
        <p14:creationId xmlns:p14="http://schemas.microsoft.com/office/powerpoint/2010/main" val="5112448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800" dirty="0">
                <a:latin typeface="Segoe UI Semibold" panose="020B0702040204020203" pitchFamily="34" charset="0"/>
                <a:cs typeface="Segoe UI Semibold" panose="020B0702040204020203" pitchFamily="34" charset="0"/>
              </a:rPr>
              <a:t>Indian Ocean (IOTC)&gt; Fishing Effort and Trend </a:t>
            </a:r>
            <a:endParaRPr lang="en-US" sz="28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1500664"/>
            <a:ext cx="5257800" cy="5257800"/>
          </a:xfrm>
          <a:prstGeom prst="rect">
            <a:avLst/>
          </a:prstGeom>
        </p:spPr>
      </p:pic>
      <p:pic>
        <p:nvPicPr>
          <p:cNvPr id="12" name="Picture 2" descr="C:\Users\shelley.clarke\AppData\Local\Microsoft\Windows\INetCache\IE\ISEM6PSG\Info_sign_font_awesome.svg[1].png">
            <a:hlinkClick r:id="rId7" action="ppaction://hlinksldjump" tooltip="Data Sources: Catch and Effort data downloaded from the IOTC websit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4280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800" dirty="0">
                <a:latin typeface="Segoe UI Semibold" panose="020B0702040204020203" pitchFamily="34" charset="0"/>
                <a:cs typeface="Segoe UI Semibold" panose="020B0702040204020203" pitchFamily="34" charset="0"/>
              </a:rPr>
              <a:t>Indian Ocean (IOTC)&gt; Fishing Effort and Trend </a:t>
            </a:r>
            <a:endParaRPr lang="en-US" sz="28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447800"/>
            <a:ext cx="5181600" cy="5181600"/>
          </a:xfrm>
          <a:prstGeom prst="rect">
            <a:avLst/>
          </a:prstGeom>
        </p:spPr>
      </p:pic>
      <p:sp>
        <p:nvSpPr>
          <p:cNvPr id="12" name="TextBox 11">
            <a:hlinkClick r:id="rId5"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6"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0" name="Picture 2" descr="C:\Users\shelley.clarke\AppData\Local\Microsoft\Windows\INetCache\IE\ISEM6PSG\Info_sign_font_awesome.svg[1].png">
            <a:hlinkClick r:id="rId7" action="ppaction://hlinksldjump" tooltip="Data Sources: IOTC paper on the Regional Observer Scheme (2015)"/>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7" action="ppaction://hlinksldjump" tooltip="The IOTC Secretariat has estimated these effort figures in days fished for 2010-2014 only"/>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436096" y="1516380"/>
            <a:ext cx="468052" cy="468052"/>
          </a:xfrm>
          <a:prstGeom prst="rect">
            <a:avLst/>
          </a:prstGeom>
        </p:spPr>
      </p:pic>
    </p:spTree>
    <p:extLst>
      <p:ext uri="{BB962C8B-B14F-4D97-AF65-F5344CB8AC3E}">
        <p14:creationId xmlns:p14="http://schemas.microsoft.com/office/powerpoint/2010/main" val="15669213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800" dirty="0">
                <a:latin typeface="Segoe UI Semibold" panose="020B0702040204020203" pitchFamily="34" charset="0"/>
                <a:cs typeface="Segoe UI Semibold" panose="020B0702040204020203" pitchFamily="34" charset="0"/>
              </a:rPr>
              <a:t>Indian Ocean (IOTC)&gt; Observer Coverage</a:t>
            </a:r>
            <a:endParaRPr lang="en-US" sz="28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3151002933"/>
              </p:ext>
            </p:extLst>
          </p:nvPr>
        </p:nvGraphicFramePr>
        <p:xfrm>
          <a:off x="838200" y="2203490"/>
          <a:ext cx="6096000" cy="4145280"/>
        </p:xfrm>
        <a:graphic>
          <a:graphicData uri="http://schemas.openxmlformats.org/drawingml/2006/table">
            <a:tbl>
              <a:tblPr firstRow="1" bandRow="1">
                <a:tableStyleId>{74C1A8A3-306A-4EB7-A6B1-4F7E0EB9C5D6}</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254000">
                <a:tc>
                  <a:txBody>
                    <a:bodyPr/>
                    <a:lstStyle/>
                    <a:p>
                      <a:r>
                        <a:rPr lang="en-US" sz="1100" dirty="0"/>
                        <a:t>Gear/Flag</a:t>
                      </a:r>
                    </a:p>
                  </a:txBody>
                  <a:tcPr anchor="ctr">
                    <a:lnR w="28575" cap="flat" cmpd="sng" algn="ctr">
                      <a:solidFill>
                        <a:schemeClr val="tx1"/>
                      </a:solidFill>
                      <a:prstDash val="solid"/>
                      <a:round/>
                      <a:headEnd type="none" w="med" len="med"/>
                      <a:tailEnd type="none" w="med" len="med"/>
                    </a:lnR>
                    <a:solidFill>
                      <a:srgbClr val="DB95DD"/>
                    </a:solidFill>
                  </a:tcPr>
                </a:tc>
                <a:tc>
                  <a:txBody>
                    <a:bodyPr/>
                    <a:lstStyle/>
                    <a:p>
                      <a:r>
                        <a:rPr lang="en-US" sz="1100" dirty="0"/>
                        <a:t>2010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DB95DD"/>
                    </a:solidFill>
                  </a:tcPr>
                </a:tc>
                <a:tc>
                  <a:txBody>
                    <a:bodyPr/>
                    <a:lstStyle/>
                    <a:p>
                      <a:r>
                        <a:rPr lang="en-US" sz="1100" dirty="0"/>
                        <a:t>2011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DB95DD"/>
                    </a:solidFill>
                  </a:tcPr>
                </a:tc>
                <a:tc>
                  <a:txBody>
                    <a:bodyPr/>
                    <a:lstStyle/>
                    <a:p>
                      <a:r>
                        <a:rPr lang="en-US" sz="1100" dirty="0"/>
                        <a:t>2012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DB95DD"/>
                    </a:solidFill>
                  </a:tcPr>
                </a:tc>
                <a:tc>
                  <a:txBody>
                    <a:bodyPr/>
                    <a:lstStyle/>
                    <a:p>
                      <a:pPr algn="l" fontAlgn="b"/>
                      <a:r>
                        <a:rPr lang="en-US" sz="1100" b="1" i="0" u="none" strike="noStrike" dirty="0">
                          <a:solidFill>
                            <a:schemeClr val="bg1"/>
                          </a:solidFill>
                          <a:effectLst/>
                          <a:latin typeface="Calibri"/>
                        </a:rPr>
                        <a:t> 2013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DB95DD"/>
                    </a:solidFill>
                  </a:tcPr>
                </a:tc>
                <a:tc>
                  <a:txBody>
                    <a:bodyPr/>
                    <a:lstStyle/>
                    <a:p>
                      <a:pPr algn="l" fontAlgn="b"/>
                      <a:r>
                        <a:rPr lang="en-US" sz="1100" b="1" i="0" u="none" strike="noStrike" dirty="0">
                          <a:solidFill>
                            <a:schemeClr val="bg1"/>
                          </a:solidFill>
                          <a:effectLst/>
                          <a:latin typeface="Calibri"/>
                        </a:rPr>
                        <a:t> 2014</a:t>
                      </a:r>
                    </a:p>
                  </a:txBody>
                  <a:tcPr marL="9525" marR="9525" marT="9525" marB="0" anchor="ctr">
                    <a:lnL w="28575" cap="flat" cmpd="sng" algn="ctr">
                      <a:solidFill>
                        <a:schemeClr val="tx1"/>
                      </a:solidFill>
                      <a:prstDash val="solid"/>
                      <a:round/>
                      <a:headEnd type="none" w="med" len="med"/>
                      <a:tailEnd type="none" w="med" len="med"/>
                    </a:lnL>
                    <a:solidFill>
                      <a:srgbClr val="DB95DD"/>
                    </a:solidFill>
                  </a:tcPr>
                </a:tc>
                <a:extLst>
                  <a:ext uri="{0D108BD9-81ED-4DB2-BD59-A6C34878D82A}">
                    <a16:rowId xmlns:a16="http://schemas.microsoft.com/office/drawing/2014/main" val="10000"/>
                  </a:ext>
                </a:extLst>
              </a:tr>
              <a:tr h="254000">
                <a:tc gridSpan="6">
                  <a:txBody>
                    <a:bodyPr/>
                    <a:lstStyle/>
                    <a:p>
                      <a:r>
                        <a:rPr lang="en-US" sz="1100" b="1" dirty="0"/>
                        <a:t>Longline (total hooks observed)*</a:t>
                      </a:r>
                    </a:p>
                  </a:txBody>
                  <a:tcPr>
                    <a:lnB w="28575" cap="flat" cmpd="sng" algn="ctr">
                      <a:solidFill>
                        <a:schemeClr val="tx1"/>
                      </a:solidFill>
                      <a:prstDash val="solid"/>
                      <a:round/>
                      <a:headEnd type="none" w="med" len="med"/>
                      <a:tailEnd type="none" w="med" len="med"/>
                    </a:lnB>
                    <a:solidFill>
                      <a:srgbClr val="DB95DD"/>
                    </a:solidFill>
                  </a:tcPr>
                </a:tc>
                <a:tc hMerge="1">
                  <a:txBody>
                    <a:bodyPr/>
                    <a:lstStyle/>
                    <a:p>
                      <a:endParaRPr lang="en-US" sz="1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8A90CC"/>
                    </a:solidFill>
                  </a:tcPr>
                </a:tc>
                <a:tc hMerge="1">
                  <a:txBody>
                    <a:bodyPr/>
                    <a:lstStyle/>
                    <a:p>
                      <a:endParaRPr lang="en-US"/>
                    </a:p>
                  </a:txBody>
                  <a:tcPr/>
                </a:tc>
                <a:tc hMerge="1">
                  <a:txBody>
                    <a:bodyPr/>
                    <a:lstStyle/>
                    <a:p>
                      <a:endParaRPr lang="en-US"/>
                    </a:p>
                  </a:txBody>
                  <a:tcPr/>
                </a:tc>
                <a:tc hMerge="1">
                  <a:txBody>
                    <a:bodyPr/>
                    <a:lstStyle/>
                    <a:p>
                      <a:pPr algn="r" fontAlgn="b"/>
                      <a:endParaRPr lang="en-US" sz="1100" b="0" i="0" u="none" strike="noStrike" dirty="0">
                        <a:solidFill>
                          <a:srgbClr val="000000"/>
                        </a:solidFill>
                        <a:effectLst/>
                        <a:latin typeface="Calibri"/>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8A90CC"/>
                    </a:solidFill>
                  </a:tcPr>
                </a:tc>
                <a:tc hMerge="1">
                  <a:txBody>
                    <a:bodyPr/>
                    <a:lstStyle/>
                    <a:p>
                      <a:pPr algn="r" fontAlgn="b"/>
                      <a:endParaRPr lang="en-US" sz="1100" b="0" i="0" u="none" strike="noStrike" dirty="0">
                        <a:solidFill>
                          <a:srgbClr val="000000"/>
                        </a:solidFill>
                        <a:effectLst/>
                        <a:latin typeface="Calibri"/>
                      </a:endParaRPr>
                    </a:p>
                  </a:txBody>
                  <a:tcPr marL="9525" marR="9525" marT="9525" marB="0" anchor="b">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01"/>
                  </a:ext>
                </a:extLst>
              </a:tr>
              <a:tr h="254000">
                <a:tc>
                  <a:txBody>
                    <a:bodyPr/>
                    <a:lstStyle/>
                    <a:p>
                      <a:r>
                        <a:rPr lang="en-US" sz="1100" dirty="0"/>
                        <a:t>Australia</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2.46%</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1.73%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13.31%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solidFill>
                            <a:sysClr val="windowText" lastClr="000000"/>
                          </a:solidFill>
                        </a:rPr>
                        <a:t>9.14%</a:t>
                      </a:r>
                    </a:p>
                  </a:txBody>
                  <a:tcPr marL="9525" marR="9525" marT="9525"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extLst>
                  <a:ext uri="{0D108BD9-81ED-4DB2-BD59-A6C34878D82A}">
                    <a16:rowId xmlns:a16="http://schemas.microsoft.com/office/drawing/2014/main" val="10002"/>
                  </a:ext>
                </a:extLst>
              </a:tr>
              <a:tr h="254000">
                <a:tc>
                  <a:txBody>
                    <a:bodyPr/>
                    <a:lstStyle/>
                    <a:p>
                      <a:r>
                        <a:rPr lang="en-US" sz="1100" dirty="0"/>
                        <a:t>China</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0.56%</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1.64%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0.92%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solidFill>
                            <a:sysClr val="windowText" lastClr="000000"/>
                          </a:solidFill>
                        </a:rPr>
                        <a:t>0%</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extLst>
                  <a:ext uri="{0D108BD9-81ED-4DB2-BD59-A6C34878D82A}">
                    <a16:rowId xmlns:a16="http://schemas.microsoft.com/office/drawing/2014/main" val="10003"/>
                  </a:ext>
                </a:extLst>
              </a:tr>
              <a:tr h="254000">
                <a:tc>
                  <a:txBody>
                    <a:bodyPr/>
                    <a:lstStyle/>
                    <a:p>
                      <a:r>
                        <a:rPr lang="en-US" sz="1100" dirty="0"/>
                        <a:t>EU-France</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1.95%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2.93%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3.46%</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2.57%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solidFill>
                            <a:sysClr val="windowText" lastClr="000000"/>
                          </a:solidFill>
                        </a:rPr>
                        <a:t>3.76%</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extLst>
                  <a:ext uri="{0D108BD9-81ED-4DB2-BD59-A6C34878D82A}">
                    <a16:rowId xmlns:a16="http://schemas.microsoft.com/office/drawing/2014/main" val="10004"/>
                  </a:ext>
                </a:extLst>
              </a:tr>
              <a:tr h="254000">
                <a:tc>
                  <a:txBody>
                    <a:bodyPr/>
                    <a:lstStyle/>
                    <a:p>
                      <a:r>
                        <a:rPr lang="en-US" sz="1100" dirty="0"/>
                        <a:t>EU-Portugal</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15.53%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10.75%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8.19%</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solidFill>
                            <a:sysClr val="windowText" lastClr="000000"/>
                          </a:solidFill>
                        </a:rPr>
                        <a:t>6.22%</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extLst>
                  <a:ext uri="{0D108BD9-81ED-4DB2-BD59-A6C34878D82A}">
                    <a16:rowId xmlns:a16="http://schemas.microsoft.com/office/drawing/2014/main" val="10005"/>
                  </a:ext>
                </a:extLst>
              </a:tr>
              <a:tr h="254000">
                <a:tc>
                  <a:txBody>
                    <a:bodyPr/>
                    <a:lstStyle/>
                    <a:p>
                      <a:r>
                        <a:rPr lang="en-US" sz="1100" dirty="0"/>
                        <a:t>Japan</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3.11%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2.09%</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3.96%</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4.92%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solidFill>
                            <a:sysClr val="windowText" lastClr="000000"/>
                          </a:solidFill>
                        </a:rPr>
                        <a:t>1.71%</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extLst>
                  <a:ext uri="{0D108BD9-81ED-4DB2-BD59-A6C34878D82A}">
                    <a16:rowId xmlns:a16="http://schemas.microsoft.com/office/drawing/2014/main" val="10006"/>
                  </a:ext>
                </a:extLst>
              </a:tr>
              <a:tr h="254000">
                <a:tc>
                  <a:txBody>
                    <a:bodyPr/>
                    <a:lstStyle/>
                    <a:p>
                      <a:r>
                        <a:rPr lang="en-US" sz="1100" dirty="0"/>
                        <a:t>Korea</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6.47%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6.5%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10.25%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solidFill>
                            <a:sysClr val="windowText" lastClr="000000"/>
                          </a:solidFill>
                        </a:rPr>
                        <a:t>3.16%</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extLst>
                  <a:ext uri="{0D108BD9-81ED-4DB2-BD59-A6C34878D82A}">
                    <a16:rowId xmlns:a16="http://schemas.microsoft.com/office/drawing/2014/main" val="10007"/>
                  </a:ext>
                </a:extLst>
              </a:tr>
              <a:tr h="254000">
                <a:tc>
                  <a:txBody>
                    <a:bodyPr/>
                    <a:lstStyle/>
                    <a:p>
                      <a:r>
                        <a:rPr lang="en-US" sz="1100" dirty="0"/>
                        <a:t>Madagascar</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1.74%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5.03%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solidFill>
                            <a:sysClr val="windowText" lastClr="000000"/>
                          </a:solidFill>
                        </a:rPr>
                        <a:t>5.21%</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extLst>
                  <a:ext uri="{0D108BD9-81ED-4DB2-BD59-A6C34878D82A}">
                    <a16:rowId xmlns:a16="http://schemas.microsoft.com/office/drawing/2014/main" val="10008"/>
                  </a:ext>
                </a:extLst>
              </a:tr>
              <a:tr h="254000">
                <a:tc>
                  <a:txBody>
                    <a:bodyPr/>
                    <a:lstStyle/>
                    <a:p>
                      <a:r>
                        <a:rPr lang="en-US" sz="1100" dirty="0"/>
                        <a:t>Mozambique</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0.28%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err="1"/>
                        <a:t>na</a:t>
                      </a:r>
                      <a:endParaRPr lang="en-US" sz="1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solidFill>
                            <a:sysClr val="windowText" lastClr="000000"/>
                          </a:solidFill>
                        </a:rPr>
                        <a:t>0%</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extLst>
                  <a:ext uri="{0D108BD9-81ED-4DB2-BD59-A6C34878D82A}">
                    <a16:rowId xmlns:a16="http://schemas.microsoft.com/office/drawing/2014/main" val="10009"/>
                  </a:ext>
                </a:extLst>
              </a:tr>
              <a:tr h="254000">
                <a:tc>
                  <a:txBody>
                    <a:bodyPr/>
                    <a:lstStyle/>
                    <a:p>
                      <a:r>
                        <a:rPr lang="en-US" sz="1100" dirty="0"/>
                        <a:t>South</a:t>
                      </a:r>
                      <a:r>
                        <a:rPr lang="en-US" sz="1100" baseline="0" dirty="0"/>
                        <a:t> Africa</a:t>
                      </a:r>
                      <a:endParaRPr lang="en-US" sz="1100" dirty="0"/>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solidFill>
                            <a:sysClr val="windowText" lastClr="000000"/>
                          </a:solidFill>
                        </a:rPr>
                        <a:t>3.16%</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extLst>
                  <a:ext uri="{0D108BD9-81ED-4DB2-BD59-A6C34878D82A}">
                    <a16:rowId xmlns:a16="http://schemas.microsoft.com/office/drawing/2014/main" val="10010"/>
                  </a:ext>
                </a:extLst>
              </a:tr>
              <a:tr h="254000">
                <a:tc>
                  <a:txBody>
                    <a:bodyPr/>
                    <a:lstStyle/>
                    <a:p>
                      <a:r>
                        <a:rPr lang="en-US" sz="1100" i="1" dirty="0"/>
                        <a:t>TOTAL</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95DD"/>
                    </a:solidFill>
                  </a:tcPr>
                </a:tc>
                <a:tc>
                  <a:txBody>
                    <a:bodyPr/>
                    <a:lstStyle/>
                    <a:p>
                      <a:pPr algn="r"/>
                      <a:r>
                        <a:rPr lang="en-US" sz="1100" i="1" dirty="0"/>
                        <a:t>0.26%</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95DD"/>
                    </a:solidFill>
                  </a:tcPr>
                </a:tc>
                <a:tc>
                  <a:txBody>
                    <a:bodyPr/>
                    <a:lstStyle/>
                    <a:p>
                      <a:pPr algn="r"/>
                      <a:r>
                        <a:rPr lang="en-US" sz="1100" i="1" dirty="0"/>
                        <a:t>0.14%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95DD"/>
                    </a:solidFill>
                  </a:tcPr>
                </a:tc>
                <a:tc>
                  <a:txBody>
                    <a:bodyPr/>
                    <a:lstStyle/>
                    <a:p>
                      <a:pPr algn="r"/>
                      <a:r>
                        <a:rPr lang="en-US" sz="1100" i="1" dirty="0"/>
                        <a:t>0.29%</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95DD"/>
                    </a:solidFill>
                  </a:tcPr>
                </a:tc>
                <a:tc>
                  <a:txBody>
                    <a:bodyPr/>
                    <a:lstStyle/>
                    <a:p>
                      <a:pPr algn="r"/>
                      <a:r>
                        <a:rPr lang="en-US" sz="1100" i="1" dirty="0"/>
                        <a:t>0.34%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95DD"/>
                    </a:solidFill>
                  </a:tcPr>
                </a:tc>
                <a:tc>
                  <a:txBody>
                    <a:bodyPr/>
                    <a:lstStyle/>
                    <a:p>
                      <a:pPr algn="r"/>
                      <a:r>
                        <a:rPr lang="en-US" sz="1100" i="1" dirty="0">
                          <a:solidFill>
                            <a:sysClr val="windowText" lastClr="000000"/>
                          </a:solidFill>
                        </a:rPr>
                        <a:t>0.14%</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95DD"/>
                    </a:solidFill>
                  </a:tcPr>
                </a:tc>
                <a:extLst>
                  <a:ext uri="{0D108BD9-81ED-4DB2-BD59-A6C34878D82A}">
                    <a16:rowId xmlns:a16="http://schemas.microsoft.com/office/drawing/2014/main" val="10011"/>
                  </a:ext>
                </a:extLst>
              </a:tr>
              <a:tr h="254000">
                <a:tc gridSpan="6">
                  <a:txBody>
                    <a:bodyPr/>
                    <a:lstStyle/>
                    <a:p>
                      <a:pPr algn="l"/>
                      <a:r>
                        <a:rPr lang="en-US" sz="1100" b="1" dirty="0"/>
                        <a:t>Purse Seine (fishing days observed)*</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95DD"/>
                    </a:solidFill>
                  </a:tcPr>
                </a:tc>
                <a:tc hMerge="1">
                  <a:txBody>
                    <a:bodyPr/>
                    <a:lstStyle/>
                    <a:p>
                      <a:endParaRPr lang="en-US" sz="1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A90CC"/>
                    </a:solidFill>
                  </a:tcPr>
                </a:tc>
                <a:tc hMerge="1">
                  <a:txBody>
                    <a:bodyPr/>
                    <a:lstStyle/>
                    <a:p>
                      <a:endParaRPr lang="en-US"/>
                    </a:p>
                  </a:txBody>
                  <a:tcPr/>
                </a:tc>
                <a:tc hMerge="1">
                  <a:txBody>
                    <a:bodyPr/>
                    <a:lstStyle/>
                    <a:p>
                      <a:endParaRPr lang="en-US"/>
                    </a:p>
                  </a:txBody>
                  <a:tcPr/>
                </a:tc>
                <a:tc hMerge="1">
                  <a:txBody>
                    <a:bodyPr/>
                    <a:lstStyle/>
                    <a:p>
                      <a:pPr algn="r"/>
                      <a:endParaRPr lang="en-US" sz="1100"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A90CC"/>
                    </a:solidFill>
                  </a:tcPr>
                </a:tc>
                <a:tc hMerge="1">
                  <a:txBody>
                    <a:bodyPr/>
                    <a:lstStyle/>
                    <a:p>
                      <a:pPr algn="r"/>
                      <a:endParaRPr lang="en-US" sz="1100" dirty="0">
                        <a:solidFill>
                          <a:sysClr val="windowText" lastClr="000000"/>
                        </a:solidFill>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12"/>
                  </a:ext>
                </a:extLst>
              </a:tr>
              <a:tr h="238482">
                <a:tc>
                  <a:txBody>
                    <a:bodyPr/>
                    <a:lstStyle/>
                    <a:p>
                      <a:r>
                        <a:rPr lang="en-US" sz="1100" dirty="0"/>
                        <a:t>EU-France</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11.56%</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13.92%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solidFill>
                            <a:sysClr val="windowText" lastClr="000000"/>
                          </a:solidFill>
                        </a:rPr>
                        <a:t>10.74%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solidFill>
                            <a:sysClr val="windowText" lastClr="000000"/>
                          </a:solidFill>
                        </a:rPr>
                        <a:t>21.04%</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extLst>
                  <a:ext uri="{0D108BD9-81ED-4DB2-BD59-A6C34878D82A}">
                    <a16:rowId xmlns:a16="http://schemas.microsoft.com/office/drawing/2014/main" val="10013"/>
                  </a:ext>
                </a:extLst>
              </a:tr>
              <a:tr h="254000">
                <a:tc>
                  <a:txBody>
                    <a:bodyPr/>
                    <a:lstStyle/>
                    <a:p>
                      <a:r>
                        <a:rPr lang="en-US" sz="1100" dirty="0"/>
                        <a:t>Korea</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solidFill>
                            <a:sysClr val="windowText" lastClr="000000"/>
                          </a:solidFill>
                        </a:rPr>
                        <a:t>8.52%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dirty="0">
                          <a:solidFill>
                            <a:sysClr val="windowText" lastClr="000000"/>
                          </a:solidFill>
                        </a:rPr>
                        <a:t>0%</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extLst>
                  <a:ext uri="{0D108BD9-81ED-4DB2-BD59-A6C34878D82A}">
                    <a16:rowId xmlns:a16="http://schemas.microsoft.com/office/drawing/2014/main" val="10014"/>
                  </a:ext>
                </a:extLst>
              </a:tr>
              <a:tr h="254000">
                <a:tc>
                  <a:txBody>
                    <a:bodyPr/>
                    <a:lstStyle/>
                    <a:p>
                      <a:r>
                        <a:rPr lang="en-US" sz="1100" i="1" dirty="0"/>
                        <a:t>TOTAL</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i="1" dirty="0"/>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i="1" dirty="0"/>
                        <a:t>3.91%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i="1" dirty="0"/>
                        <a:t>4.63%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i="1" dirty="0">
                          <a:solidFill>
                            <a:sysClr val="windowText" lastClr="000000"/>
                          </a:solidFill>
                        </a:rPr>
                        <a:t>4.06%</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tc>
                  <a:txBody>
                    <a:bodyPr/>
                    <a:lstStyle/>
                    <a:p>
                      <a:pPr algn="r"/>
                      <a:r>
                        <a:rPr lang="en-US" sz="1100" i="1" dirty="0">
                          <a:solidFill>
                            <a:sysClr val="windowText" lastClr="000000"/>
                          </a:solidFill>
                        </a:rPr>
                        <a:t>5.76%</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95DD"/>
                    </a:solidFill>
                  </a:tcPr>
                </a:tc>
                <a:extLst>
                  <a:ext uri="{0D108BD9-81ED-4DB2-BD59-A6C34878D82A}">
                    <a16:rowId xmlns:a16="http://schemas.microsoft.com/office/drawing/2014/main" val="10015"/>
                  </a:ext>
                </a:extLst>
              </a:tr>
            </a:tbl>
          </a:graphicData>
        </a:graphic>
      </p:graphicFrame>
      <p:sp>
        <p:nvSpPr>
          <p:cNvPr id="15" name="TextBox 14"/>
          <p:cNvSpPr txBox="1"/>
          <p:nvPr/>
        </p:nvSpPr>
        <p:spPr>
          <a:xfrm>
            <a:off x="1019175" y="6390323"/>
            <a:ext cx="5334000" cy="369332"/>
          </a:xfrm>
          <a:prstGeom prst="rect">
            <a:avLst/>
          </a:prstGeom>
          <a:noFill/>
        </p:spPr>
        <p:txBody>
          <a:bodyPr wrap="square" rtlCol="0">
            <a:spAutoFit/>
          </a:bodyPr>
          <a:lstStyle/>
          <a:p>
            <a:r>
              <a:rPr lang="en-US" dirty="0"/>
              <a:t>*:  </a:t>
            </a:r>
            <a:r>
              <a:rPr lang="en-US" sz="1200" dirty="0"/>
              <a:t>Flags reporting zero coverage for 2010-2014, or not reporting, are omitted</a:t>
            </a:r>
            <a:r>
              <a:rPr lang="en-US" dirty="0"/>
              <a:t>  </a:t>
            </a:r>
          </a:p>
        </p:txBody>
      </p:sp>
      <p:sp>
        <p:nvSpPr>
          <p:cNvPr id="13" name="TextBox 12">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6" name="TextBox 15">
            <a:hlinkClick r:id="rId5"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pic>
        <p:nvPicPr>
          <p:cNvPr id="17" name="Picture 2" descr="C:\Users\shelley.clarke\AppData\Local\Microsoft\Windows\INetCache\IE\ISEM6PSG\Info_sign_font_awesome.svg[1].png">
            <a:hlinkClick r:id="rId6" action="ppaction://hlinksldjump" tooltip="Data Sources: IOTC paper on the Regional Observer Scheme (2015)"/>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hlinkClick r:id="rId6" action="ppaction://hlinksldjump" tooltip="This figures represent observer coverage as estimated by the IOTC Secretariat"/>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062266" y="2384884"/>
            <a:ext cx="468052" cy="468052"/>
          </a:xfrm>
          <a:prstGeom prst="rect">
            <a:avLst/>
          </a:prstGeom>
        </p:spPr>
      </p:pic>
    </p:spTree>
    <p:extLst>
      <p:ext uri="{BB962C8B-B14F-4D97-AF65-F5344CB8AC3E}">
        <p14:creationId xmlns:p14="http://schemas.microsoft.com/office/powerpoint/2010/main" val="1968278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Indian Ocean(IOTC) &gt; Shark Catch by Species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6629400" y="2438400"/>
            <a:ext cx="1752600"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Longline only</a:t>
            </a:r>
          </a:p>
        </p:txBody>
      </p:sp>
      <p:sp>
        <p:nvSpPr>
          <p:cNvPr id="15" name="TextBox 14">
            <a:hlinkClick r:id="rId5" action="ppaction://hlinksldjump"/>
          </p:cNvPr>
          <p:cNvSpPr txBox="1"/>
          <p:nvPr/>
        </p:nvSpPr>
        <p:spPr>
          <a:xfrm>
            <a:off x="6629400" y="3111795"/>
            <a:ext cx="1905000"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Purse seine only</a:t>
            </a:r>
          </a:p>
        </p:txBody>
      </p:sp>
      <p:sp>
        <p:nvSpPr>
          <p:cNvPr id="12" name="TextBox 11">
            <a:hlinkClick r:id="rId6" action="ppaction://hlinksldjump"/>
          </p:cNvPr>
          <p:cNvSpPr txBox="1"/>
          <p:nvPr/>
        </p:nvSpPr>
        <p:spPr>
          <a:xfrm>
            <a:off x="6629400" y="3733800"/>
            <a:ext cx="1905000"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Other gear only</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60" y="1972486"/>
            <a:ext cx="5715000" cy="3810000"/>
          </a:xfrm>
          <a:prstGeom prst="rect">
            <a:avLst/>
          </a:prstGeom>
        </p:spPr>
      </p:pic>
      <p:sp>
        <p:nvSpPr>
          <p:cNvPr id="17" name="TextBox 16">
            <a:hlinkClick r:id="rId8"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8" name="TextBox 17">
            <a:hlinkClick r:id="rId9"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pic>
        <p:nvPicPr>
          <p:cNvPr id="19" name="Picture 2" descr="C:\Users\shelley.clarke\AppData\Local\Microsoft\Windows\INetCache\IE\ISEM6PSG\Info_sign_font_awesome.svg[1].png">
            <a:hlinkClick r:id="rId10" action="ppaction://hlinksldjump" tooltip="Data Sources: Catch and Effort data downloaded from the IOTC websit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hlinkClick r:id="rId10" action="ppaction://hlinksldjump" tooltip="In recent years the proportion of sharks reported to species/group is greater than the proportion of unidentified sharks; this is in contrast to other t-RFMOs and may be due to the Secretariat's data estimation efforts"/>
          </p:cNvPr>
          <p:cNvPicPr>
            <a:picLocks noChangeAspect="1"/>
          </p:cNvPicPr>
          <p:nvPr/>
        </p:nvPicPr>
        <p:blipFill rotWithShape="1">
          <a:blip r:embed="rId12" cstate="print">
            <a:extLst>
              <a:ext uri="{28A0092B-C50C-407E-A947-70E740481C1C}">
                <a14:useLocalDpi xmlns:a14="http://schemas.microsoft.com/office/drawing/2010/main" val="0"/>
              </a:ext>
            </a:extLst>
          </a:blip>
          <a:srcRect l="54285" t="6264" r="28651" b="76668"/>
          <a:stretch/>
        </p:blipFill>
        <p:spPr>
          <a:xfrm>
            <a:off x="5472100" y="1738460"/>
            <a:ext cx="468052" cy="468052"/>
          </a:xfrm>
          <a:prstGeom prst="rect">
            <a:avLst/>
          </a:prstGeom>
        </p:spPr>
      </p:pic>
    </p:spTree>
    <p:extLst>
      <p:ext uri="{BB962C8B-B14F-4D97-AF65-F5344CB8AC3E}">
        <p14:creationId xmlns:p14="http://schemas.microsoft.com/office/powerpoint/2010/main" val="30383977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Indian Ocean (IOTC) &gt; Longline Shark Catch by Species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1844824"/>
            <a:ext cx="5715000" cy="3810000"/>
          </a:xfrm>
          <a:prstGeom prst="rect">
            <a:avLst/>
          </a:prstGeom>
        </p:spPr>
      </p:pic>
      <p:pic>
        <p:nvPicPr>
          <p:cNvPr id="13" name="Picture 2" descr="C:\Users\shelley.clarke\AppData\Local\Microsoft\Windows\INetCache\IE\ISEM6PSG\Info_sign_font_awesome.svg[1].png">
            <a:hlinkClick r:id="rId7" action="ppaction://hlinksldjump" tooltip="Data Sources: Catch and Effort data downloaded from the IOTC websit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7" action="ppaction://hlinksldjump" tooltip="In recent years the proportion of sharks reported to species/group is greater than the proportion of unidentified sharks; this is in contrast to other t-RFMOs and may be due to the Secretariat's data estimation effort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934200" y="2060848"/>
            <a:ext cx="468052" cy="468052"/>
          </a:xfrm>
          <a:prstGeom prst="rect">
            <a:avLst/>
          </a:prstGeom>
        </p:spPr>
      </p:pic>
    </p:spTree>
    <p:extLst>
      <p:ext uri="{BB962C8B-B14F-4D97-AF65-F5344CB8AC3E}">
        <p14:creationId xmlns:p14="http://schemas.microsoft.com/office/powerpoint/2010/main" val="1671240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a:bodyPr>
          <a:lstStyle/>
          <a:p>
            <a:pPr algn="l"/>
            <a:r>
              <a:rPr lang="en-US" dirty="0">
                <a:latin typeface="Segoe UI Semibold" panose="020B0702040204020203" pitchFamily="34" charset="0"/>
                <a:cs typeface="Segoe UI Semibold" panose="020B0702040204020203" pitchFamily="34" charset="0"/>
              </a:rPr>
              <a:t>Blue Shark &gt; Catch by Flag</a:t>
            </a:r>
          </a:p>
        </p:txBody>
      </p:sp>
      <p:sp>
        <p:nvSpPr>
          <p:cNvPr id="8" name="TextBox 7">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2" name="Picture 11">
            <a:hlinkClick r:id="rId6" action="ppaction://hlinksldjump" tooltip="Blue shark catches are reported at higher levels than any other species and nearly as high as recent shark-unidentified catch levels.  (see global figures by species, and by t-RFMO to see how species composition varies between regions) "/>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7598073" y="2348880"/>
            <a:ext cx="468052" cy="468052"/>
          </a:xfrm>
          <a:prstGeom prst="rect">
            <a:avLst/>
          </a:prstGeom>
        </p:spPr>
      </p:pic>
      <p:pic>
        <p:nvPicPr>
          <p:cNvPr id="13" name="Picture 12">
            <a:hlinkClick r:id="rId6" action="ppaction://hlinksldjump" tooltip="The sharp increase in reported catches of blue sharks in 1997 coincides with the commencement of reporting by Spain.  Spain began focusing some of its fisheries on blue sharks at around this time"/>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7632340" y="3194974"/>
            <a:ext cx="468052" cy="468052"/>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5596" y="1223484"/>
            <a:ext cx="5534980" cy="5534980"/>
          </a:xfrm>
          <a:prstGeom prst="rect">
            <a:avLst/>
          </a:prstGeom>
        </p:spPr>
      </p:pic>
      <p:pic>
        <p:nvPicPr>
          <p:cNvPr id="14" name="Picture 2" descr="C:\Users\shelley.clarke\AppData\Local\Microsoft\Windows\INetCache\IE\ISEM6PSG\Info_sign_font_awesome.svg[1].png">
            <a:hlinkClick r:id="rId6"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2167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762" y="1837730"/>
            <a:ext cx="5715000" cy="3810000"/>
          </a:xfrm>
          <a:prstGeom prst="rect">
            <a:avLst/>
          </a:prstGeom>
        </p:spPr>
      </p:pic>
      <p:sp>
        <p:nvSpPr>
          <p:cNvPr id="14" name="TextBox 13">
            <a:hlinkClick r:id="rId5"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5" name="TextBox 14">
            <a:hlinkClick r:id="rId6"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2" name="Title 1"/>
          <p:cNvSpPr>
            <a:spLocks noGrp="1"/>
          </p:cNvSpPr>
          <p:nvPr>
            <p:ph type="title"/>
          </p:nvPr>
        </p:nvSpPr>
        <p:spPr>
          <a:xfrm>
            <a:off x="930634" y="609600"/>
            <a:ext cx="8213366"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Indian Ocean (IOTC) &gt; Purse Seine Shark Catch by Species</a:t>
            </a:r>
            <a:endParaRPr lang="en-US" sz="2400" dirty="0"/>
          </a:p>
        </p:txBody>
      </p:sp>
      <p:pic>
        <p:nvPicPr>
          <p:cNvPr id="16" name="Picture 2" descr="C:\Users\shelley.clarke\AppData\Local\Microsoft\Windows\INetCache\IE\ISEM6PSG\Info_sign_font_awesome.svg[1].png">
            <a:hlinkClick r:id="rId7" action="ppaction://hlinksldjump" tooltip="Data Sources: Catch and Effort data downloaded from the IOTC websit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7" action="ppaction://hlinksldjump" tooltip="There is very little reporting of shark catch in the Indian Ocean purse seine fisherie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484465" y="2492896"/>
            <a:ext cx="468052" cy="468052"/>
          </a:xfrm>
          <a:prstGeom prst="rect">
            <a:avLst/>
          </a:prstGeom>
        </p:spPr>
      </p:pic>
    </p:spTree>
    <p:extLst>
      <p:ext uri="{BB962C8B-B14F-4D97-AF65-F5344CB8AC3E}">
        <p14:creationId xmlns:p14="http://schemas.microsoft.com/office/powerpoint/2010/main" val="38134809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Indian Ocean (IOTC) &gt; Shark Catch by Species (Other)</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426" y="1916832"/>
            <a:ext cx="5715000" cy="3810000"/>
          </a:xfrm>
          <a:prstGeom prst="rect">
            <a:avLst/>
          </a:prstGeom>
        </p:spPr>
      </p:pic>
      <p:sp>
        <p:nvSpPr>
          <p:cNvPr id="12" name="TextBox 11">
            <a:hlinkClick r:id="rId5"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6"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1" name="Picture 2" descr="C:\Users\shelley.clarke\AppData\Local\Microsoft\Windows\INetCache\IE\ISEM6PSG\Info_sign_font_awesome.svg[1].png">
            <a:hlinkClick r:id="rId7" action="ppaction://hlinksldjump" tooltip="Data Sources: Catch and Effort data downloaded from the IOTC websit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7" action="ppaction://hlinksldjump" tooltip="There is less species-specificity, and a greater amount of shark catch, by &quot;other&quot; gear than by longlines in the Indian Ocean"/>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629402" y="2060848"/>
            <a:ext cx="468052" cy="468052"/>
          </a:xfrm>
          <a:prstGeom prst="rect">
            <a:avLst/>
          </a:prstGeom>
        </p:spPr>
      </p:pic>
      <p:pic>
        <p:nvPicPr>
          <p:cNvPr id="16" name="Picture 15">
            <a:hlinkClick r:id="rId7" action="ppaction://hlinksldjump" tooltip="It appears that the proportion of blue, mako, thresher, hammerhead and unidentified sharks is remaining consistent over time but this may be an artifact of the estimation algorithm"/>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629402" y="3068960"/>
            <a:ext cx="468052" cy="468052"/>
          </a:xfrm>
          <a:prstGeom prst="rect">
            <a:avLst/>
          </a:prstGeom>
        </p:spPr>
      </p:pic>
    </p:spTree>
    <p:extLst>
      <p:ext uri="{BB962C8B-B14F-4D97-AF65-F5344CB8AC3E}">
        <p14:creationId xmlns:p14="http://schemas.microsoft.com/office/powerpoint/2010/main" val="39731561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Indian Ocean (IOTC) &gt; Shark Catch by Flag State</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6629400" y="2438400"/>
            <a:ext cx="1752600"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Longline only</a:t>
            </a:r>
          </a:p>
        </p:txBody>
      </p:sp>
      <p:sp>
        <p:nvSpPr>
          <p:cNvPr id="15" name="TextBox 14">
            <a:hlinkClick r:id="rId5" action="ppaction://hlinksldjump"/>
          </p:cNvPr>
          <p:cNvSpPr txBox="1"/>
          <p:nvPr/>
        </p:nvSpPr>
        <p:spPr>
          <a:xfrm>
            <a:off x="6629400" y="3111795"/>
            <a:ext cx="1905000"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Purse seine only</a:t>
            </a:r>
          </a:p>
        </p:txBody>
      </p:sp>
      <p:sp>
        <p:nvSpPr>
          <p:cNvPr id="12" name="TextBox 11">
            <a:hlinkClick r:id="rId6" action="ppaction://hlinksldjump"/>
          </p:cNvPr>
          <p:cNvSpPr txBox="1"/>
          <p:nvPr/>
        </p:nvSpPr>
        <p:spPr>
          <a:xfrm>
            <a:off x="6629400" y="3733800"/>
            <a:ext cx="1905000"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Other gear only</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845" y="1828800"/>
            <a:ext cx="5715000" cy="3810000"/>
          </a:xfrm>
          <a:prstGeom prst="rect">
            <a:avLst/>
          </a:prstGeom>
        </p:spPr>
      </p:pic>
      <p:sp>
        <p:nvSpPr>
          <p:cNvPr id="16" name="TextBox 15">
            <a:hlinkClick r:id="rId8"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7" name="TextBox 16">
            <a:hlinkClick r:id="rId9"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pic>
        <p:nvPicPr>
          <p:cNvPr id="18" name="Picture 2" descr="C:\Users\shelley.clarke\AppData\Local\Microsoft\Windows\INetCache\IE\ISEM6PSG\Info_sign_font_awesome.svg[1].png">
            <a:hlinkClick r:id="rId10" action="ppaction://hlinksldjump" tooltip="Data Sources: Catch and Effort data downloaded from the IOTC websit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0" action="ppaction://hlinksldjump" tooltip="Catches by Sri Lanka and the Maldives have fallen over time, as catches by Indonesia have increased"/>
          </p:cNvPr>
          <p:cNvPicPr>
            <a:picLocks noChangeAspect="1"/>
          </p:cNvPicPr>
          <p:nvPr/>
        </p:nvPicPr>
        <p:blipFill rotWithShape="1">
          <a:blip r:embed="rId12" cstate="print">
            <a:extLst>
              <a:ext uri="{28A0092B-C50C-407E-A947-70E740481C1C}">
                <a14:useLocalDpi xmlns:a14="http://schemas.microsoft.com/office/drawing/2010/main" val="0"/>
              </a:ext>
            </a:extLst>
          </a:blip>
          <a:srcRect l="54285" t="6264" r="28651" b="76668"/>
          <a:stretch/>
        </p:blipFill>
        <p:spPr>
          <a:xfrm>
            <a:off x="6147726" y="1563354"/>
            <a:ext cx="468052" cy="468052"/>
          </a:xfrm>
          <a:prstGeom prst="rect">
            <a:avLst/>
          </a:prstGeom>
        </p:spPr>
      </p:pic>
    </p:spTree>
    <p:extLst>
      <p:ext uri="{BB962C8B-B14F-4D97-AF65-F5344CB8AC3E}">
        <p14:creationId xmlns:p14="http://schemas.microsoft.com/office/powerpoint/2010/main" val="401770326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Indian Ocean (IOTC) &gt; Longline Shark Catch by Flag</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174" y="1916832"/>
            <a:ext cx="5715000" cy="3810000"/>
          </a:xfrm>
          <a:prstGeom prst="rect">
            <a:avLst/>
          </a:prstGeom>
        </p:spPr>
      </p:pic>
      <p:pic>
        <p:nvPicPr>
          <p:cNvPr id="13" name="Picture 2" descr="C:\Users\shelley.clarke\AppData\Local\Microsoft\Windows\INetCache\IE\ISEM6PSG\Info_sign_font_awesome.svg[1].png">
            <a:hlinkClick r:id="rId7" action="ppaction://hlinksldjump" tooltip="Data Sources: Catch and Effort data downloaded from the IOTC websit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7" action="ppaction://hlinksldjump" tooltip="In recent years, major longline fleets catching sharks include Taiwan, Spain, Japan and Indonesia"/>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629402" y="2060848"/>
            <a:ext cx="468052" cy="468052"/>
          </a:xfrm>
          <a:prstGeom prst="rect">
            <a:avLst/>
          </a:prstGeom>
        </p:spPr>
      </p:pic>
      <p:pic>
        <p:nvPicPr>
          <p:cNvPr id="15" name="Picture 14">
            <a:hlinkClick r:id="rId7" action="ppaction://hlinksldjump" tooltip="The reported catch by India is mainly oceanic whitetip shark"/>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629402" y="2816932"/>
            <a:ext cx="468052" cy="468052"/>
          </a:xfrm>
          <a:prstGeom prst="rect">
            <a:avLst/>
          </a:prstGeom>
        </p:spPr>
      </p:pic>
    </p:spTree>
    <p:extLst>
      <p:ext uri="{BB962C8B-B14F-4D97-AF65-F5344CB8AC3E}">
        <p14:creationId xmlns:p14="http://schemas.microsoft.com/office/powerpoint/2010/main" val="11527413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Indian Ocean (IOTC) &gt; Shark Catch by Flag (PS)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364" y="1736812"/>
            <a:ext cx="5715000" cy="3810000"/>
          </a:xfrm>
          <a:prstGeom prst="rect">
            <a:avLst/>
          </a:prstGeom>
        </p:spPr>
      </p:pic>
      <p:sp>
        <p:nvSpPr>
          <p:cNvPr id="12" name="TextBox 11">
            <a:hlinkClick r:id="rId5"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6"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5" name="Picture 2" descr="C:\Users\shelley.clarke\AppData\Local\Microsoft\Windows\INetCache\IE\ISEM6PSG\Info_sign_font_awesome.svg[1].png">
            <a:hlinkClick r:id="rId7" action="ppaction://hlinksldjump" tooltip="Data Sources: Catch and Effort data downloaded from the IOTC websit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7" action="ppaction://hlinksldjump" tooltip="Only three flag States report catches of sharks in their purse seine fisheries to the IOTC"/>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3239852" y="5754813"/>
            <a:ext cx="468052" cy="468052"/>
          </a:xfrm>
          <a:prstGeom prst="rect">
            <a:avLst/>
          </a:prstGeom>
        </p:spPr>
      </p:pic>
    </p:spTree>
    <p:extLst>
      <p:ext uri="{BB962C8B-B14F-4D97-AF65-F5344CB8AC3E}">
        <p14:creationId xmlns:p14="http://schemas.microsoft.com/office/powerpoint/2010/main" val="26535137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Indian Ocean (IOTC) &gt; Shark Catch by Flag (Other)</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520" y="2013724"/>
            <a:ext cx="5715000" cy="3810000"/>
          </a:xfrm>
          <a:prstGeom prst="rect">
            <a:avLst/>
          </a:prstGeom>
        </p:spPr>
      </p:pic>
      <p:sp>
        <p:nvSpPr>
          <p:cNvPr id="13" name="TextBox 12">
            <a:hlinkClick r:id="rId5"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6"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1" name="Picture 2" descr="C:\Users\shelley.clarke\AppData\Local\Microsoft\Windows\INetCache\IE\ISEM6PSG\Info_sign_font_awesome.svg[1].png">
            <a:hlinkClick r:id="rId7" action="ppaction://hlinksldjump" tooltip="Data Sources: Catch and Effort data downloaded from the IOTC websit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7" action="ppaction://hlinksldjump" tooltip="The main fleet reporting shark catch by &quot;other&quot; gear types to the IOTC is Indonesia"/>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629402" y="3429000"/>
            <a:ext cx="468052" cy="468052"/>
          </a:xfrm>
          <a:prstGeom prst="rect">
            <a:avLst/>
          </a:prstGeom>
        </p:spPr>
      </p:pic>
    </p:spTree>
    <p:extLst>
      <p:ext uri="{BB962C8B-B14F-4D97-AF65-F5344CB8AC3E}">
        <p14:creationId xmlns:p14="http://schemas.microsoft.com/office/powerpoint/2010/main" val="8200030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Indian Ocean (IOTC) &gt; Shark Catch by Gear Type</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332315"/>
            <a:ext cx="5410200" cy="5410200"/>
          </a:xfrm>
          <a:prstGeom prst="rect">
            <a:avLst/>
          </a:prstGeom>
        </p:spPr>
      </p:pic>
      <p:sp>
        <p:nvSpPr>
          <p:cNvPr id="12" name="TextBox 11">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3" name="TextBox 12">
            <a:hlinkClick r:id="rId6"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pic>
        <p:nvPicPr>
          <p:cNvPr id="10" name="Picture 2" descr="C:\Users\shelley.clarke\AppData\Local\Microsoft\Windows\INetCache\IE\ISEM6PSG\Info_sign_font_awesome.svg[1].png">
            <a:hlinkClick r:id="rId7" action="ppaction://hlinksldjump" tooltip="Data Sources: Catch and Effort data downloaded from the IOTC websit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7" action="ppaction://hlinksldjump" tooltip="In recent years the shark catch reported to the IOTC is split between the longline and &quot;other&quot; gear types with the latter reporting slightly higher quantitie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633374" y="3861048"/>
            <a:ext cx="468052" cy="468052"/>
          </a:xfrm>
          <a:prstGeom prst="rect">
            <a:avLst/>
          </a:prstGeom>
        </p:spPr>
      </p:pic>
    </p:spTree>
    <p:extLst>
      <p:ext uri="{BB962C8B-B14F-4D97-AF65-F5344CB8AC3E}">
        <p14:creationId xmlns:p14="http://schemas.microsoft.com/office/powerpoint/2010/main" val="41866550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Indian Ocean (IOTC) &gt; Species Risk Ranking</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descr="http://www.sefsc.noaa.gov/labs/mississippi/images/longline_gear_illustr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4609" y="2534684"/>
            <a:ext cx="2811378" cy="16563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Purse se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833" y="2325724"/>
            <a:ext cx="1853083" cy="191661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hlinkClick r:id="rId6" action="ppaction://hlinksldjump"/>
          </p:cNvPr>
          <p:cNvSpPr txBox="1"/>
          <p:nvPr/>
        </p:nvSpPr>
        <p:spPr>
          <a:xfrm>
            <a:off x="5845077" y="4810020"/>
            <a:ext cx="1450596" cy="646331"/>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Purse Seine Fishery</a:t>
            </a:r>
          </a:p>
        </p:txBody>
      </p:sp>
      <p:sp>
        <p:nvSpPr>
          <p:cNvPr id="18" name="TextBox 17">
            <a:hlinkClick r:id="rId7" action="ppaction://hlinksldjump"/>
          </p:cNvPr>
          <p:cNvSpPr txBox="1"/>
          <p:nvPr/>
        </p:nvSpPr>
        <p:spPr>
          <a:xfrm>
            <a:off x="1941443" y="4800081"/>
            <a:ext cx="1450596" cy="646331"/>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Longline Fishery</a:t>
            </a:r>
          </a:p>
        </p:txBody>
      </p:sp>
      <p:sp>
        <p:nvSpPr>
          <p:cNvPr id="4" name="TextBox 3"/>
          <p:cNvSpPr txBox="1"/>
          <p:nvPr/>
        </p:nvSpPr>
        <p:spPr>
          <a:xfrm>
            <a:off x="837740" y="1523762"/>
            <a:ext cx="7468519" cy="369332"/>
          </a:xfrm>
          <a:prstGeom prst="rect">
            <a:avLst/>
          </a:prstGeom>
          <a:noFill/>
        </p:spPr>
        <p:txBody>
          <a:bodyPr wrap="none" rtlCol="0">
            <a:spAutoFit/>
          </a:bodyPr>
          <a:lstStyle/>
          <a:p>
            <a:r>
              <a:rPr lang="en-US" dirty="0">
                <a:latin typeface="Segoe UI Semibold" panose="020B0702040204020203" pitchFamily="34" charset="0"/>
                <a:cs typeface="Segoe UI Semibold" panose="020B0702040204020203" pitchFamily="34" charset="0"/>
              </a:rPr>
              <a:t>For this region, ecological risk </a:t>
            </a:r>
            <a:r>
              <a:rPr lang="en-US" dirty="0" err="1">
                <a:latin typeface="Segoe UI Semibold" panose="020B0702040204020203" pitchFamily="34" charset="0"/>
                <a:cs typeface="Segoe UI Semibold" panose="020B0702040204020203" pitchFamily="34" charset="0"/>
              </a:rPr>
              <a:t>asssessments</a:t>
            </a:r>
            <a:r>
              <a:rPr lang="en-US" dirty="0">
                <a:latin typeface="Segoe UI Semibold" panose="020B0702040204020203" pitchFamily="34" charset="0"/>
                <a:cs typeface="Segoe UI Semibold" panose="020B0702040204020203" pitchFamily="34" charset="0"/>
              </a:rPr>
              <a:t> were conducted for the:  </a:t>
            </a:r>
          </a:p>
        </p:txBody>
      </p:sp>
      <p:sp>
        <p:nvSpPr>
          <p:cNvPr id="14" name="TextBox 13">
            <a:hlinkClick r:id="rId8"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9" name="TextBox 18">
            <a:hlinkClick r:id="rId9"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Tree>
    <p:extLst>
      <p:ext uri="{BB962C8B-B14F-4D97-AF65-F5344CB8AC3E}">
        <p14:creationId xmlns:p14="http://schemas.microsoft.com/office/powerpoint/2010/main" val="11718122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Indian Ocean (IOTC) &gt; Species Risk Ranking</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5616116" y="6397587"/>
            <a:ext cx="1450596" cy="307777"/>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Back to IOTC</a:t>
            </a:r>
          </a:p>
        </p:txBody>
      </p:sp>
      <p:sp>
        <p:nvSpPr>
          <p:cNvPr id="11" name="TextBox 10">
            <a:hlinkClick r:id="rId5" action="ppaction://hlinksldjump"/>
          </p:cNvPr>
          <p:cNvSpPr txBox="1"/>
          <p:nvPr/>
        </p:nvSpPr>
        <p:spPr>
          <a:xfrm>
            <a:off x="7239000" y="6389132"/>
            <a:ext cx="1450596" cy="307777"/>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Top</a:t>
            </a:r>
          </a:p>
        </p:txBody>
      </p:sp>
      <p:graphicFrame>
        <p:nvGraphicFramePr>
          <p:cNvPr id="14" name="Chart 13"/>
          <p:cNvGraphicFramePr>
            <a:graphicFrameLocks/>
          </p:cNvGraphicFramePr>
          <p:nvPr>
            <p:extLst>
              <p:ext uri="{D42A27DB-BD31-4B8C-83A1-F6EECF244321}">
                <p14:modId xmlns:p14="http://schemas.microsoft.com/office/powerpoint/2010/main" val="3569355758"/>
              </p:ext>
            </p:extLst>
          </p:nvPr>
        </p:nvGraphicFramePr>
        <p:xfrm>
          <a:off x="1066800" y="1470818"/>
          <a:ext cx="7086600" cy="4667131"/>
        </p:xfrm>
        <a:graphic>
          <a:graphicData uri="http://schemas.openxmlformats.org/drawingml/2006/chart">
            <c:chart xmlns:c="http://schemas.openxmlformats.org/drawingml/2006/chart" xmlns:r="http://schemas.openxmlformats.org/officeDocument/2006/relationships" r:id="rId6"/>
          </a:graphicData>
        </a:graphic>
      </p:graphicFrame>
      <p:pic>
        <p:nvPicPr>
          <p:cNvPr id="12" name="Picture 2" descr="C:\Users\shelley.clarke\AppData\Local\Microsoft\Windows\INetCache\IE\ISEM6PSG\Info_sign_font_awesome.svg[1].png">
            <a:hlinkClick r:id="rId7" action="ppaction://hlinksldjump" tooltip="Data Sources:  IOTC paper 2012-SC15-INF10"/>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1720" y="6271220"/>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7" action="ppaction://hlinksldjump" tooltip="This study produced rankings in terms of resiliency so those species at the top have lowest resiliency and greatest risk."/>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8455570" y="1786930"/>
            <a:ext cx="468052" cy="468052"/>
          </a:xfrm>
          <a:prstGeom prst="rect">
            <a:avLst/>
          </a:prstGeom>
        </p:spPr>
      </p:pic>
      <p:sp>
        <p:nvSpPr>
          <p:cNvPr id="15" name="TextBox 14">
            <a:hlinkClick r:id="rId10" action="ppaction://hlinksldjump"/>
          </p:cNvPr>
          <p:cNvSpPr txBox="1"/>
          <p:nvPr/>
        </p:nvSpPr>
        <p:spPr>
          <a:xfrm>
            <a:off x="4000500" y="6406058"/>
            <a:ext cx="1450596" cy="307777"/>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Back to Species</a:t>
            </a:r>
          </a:p>
        </p:txBody>
      </p:sp>
    </p:spTree>
    <p:extLst>
      <p:ext uri="{BB962C8B-B14F-4D97-AF65-F5344CB8AC3E}">
        <p14:creationId xmlns:p14="http://schemas.microsoft.com/office/powerpoint/2010/main" val="7726217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Indian Ocean (IOTC) &gt; Species Risk Ranking</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p:cNvGraphicFramePr>
            <a:graphicFrameLocks/>
          </p:cNvGraphicFramePr>
          <p:nvPr>
            <p:extLst>
              <p:ext uri="{D42A27DB-BD31-4B8C-83A1-F6EECF244321}">
                <p14:modId xmlns:p14="http://schemas.microsoft.com/office/powerpoint/2010/main" val="3210217988"/>
              </p:ext>
            </p:extLst>
          </p:nvPr>
        </p:nvGraphicFramePr>
        <p:xfrm>
          <a:off x="1066800" y="1508760"/>
          <a:ext cx="6629399"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hlinkClick r:id="rId5" action="ppaction://hlinksldjump"/>
          </p:cNvPr>
          <p:cNvSpPr txBox="1"/>
          <p:nvPr/>
        </p:nvSpPr>
        <p:spPr>
          <a:xfrm>
            <a:off x="7239000" y="6389132"/>
            <a:ext cx="1450596" cy="307777"/>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Top</a:t>
            </a:r>
          </a:p>
        </p:txBody>
      </p:sp>
      <p:pic>
        <p:nvPicPr>
          <p:cNvPr id="15" name="Picture 2" descr="C:\Users\shelley.clarke\AppData\Local\Microsoft\Windows\INetCache\IE\ISEM6PSG\Info_sign_font_awesome.svg[1].png">
            <a:hlinkClick r:id="rId6" action="ppaction://hlinksldjump" tooltip="Data Sources:  IOTC paper 2012-SC15-INF10"/>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87724" y="6172239"/>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6" action="ppaction://hlinksldjump" tooltip="This study produced rankings in terms of resiliency so those species at the top have lowest resiliency and greatest risk."/>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964298" y="2276872"/>
            <a:ext cx="468052" cy="468052"/>
          </a:xfrm>
          <a:prstGeom prst="rect">
            <a:avLst/>
          </a:prstGeom>
        </p:spPr>
      </p:pic>
      <p:sp>
        <p:nvSpPr>
          <p:cNvPr id="17" name="TextBox 16">
            <a:hlinkClick r:id="rId9" action="ppaction://hlinksldjump"/>
          </p:cNvPr>
          <p:cNvSpPr txBox="1"/>
          <p:nvPr/>
        </p:nvSpPr>
        <p:spPr>
          <a:xfrm>
            <a:off x="5616116" y="6397587"/>
            <a:ext cx="1450596" cy="307777"/>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Back to IOTC</a:t>
            </a:r>
          </a:p>
        </p:txBody>
      </p:sp>
      <p:sp>
        <p:nvSpPr>
          <p:cNvPr id="18" name="TextBox 17">
            <a:hlinkClick r:id="rId10" action="ppaction://hlinksldjump"/>
          </p:cNvPr>
          <p:cNvSpPr txBox="1"/>
          <p:nvPr/>
        </p:nvSpPr>
        <p:spPr>
          <a:xfrm>
            <a:off x="4000500" y="6406058"/>
            <a:ext cx="1450596" cy="307777"/>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Back to Species</a:t>
            </a:r>
          </a:p>
        </p:txBody>
      </p:sp>
    </p:spTree>
    <p:extLst>
      <p:ext uri="{BB962C8B-B14F-4D97-AF65-F5344CB8AC3E}">
        <p14:creationId xmlns:p14="http://schemas.microsoft.com/office/powerpoint/2010/main" val="872810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Blue Shark &gt; Ecological Risk</a:t>
            </a:r>
          </a:p>
        </p:txBody>
      </p:sp>
      <p:sp>
        <p:nvSpPr>
          <p:cNvPr id="8" name="TextBox 7">
            <a:hlinkClick r:id="rId4" action="ppaction://hlinksldjump"/>
          </p:cNvPr>
          <p:cNvSpPr txBox="1"/>
          <p:nvPr/>
        </p:nvSpPr>
        <p:spPr>
          <a:xfrm>
            <a:off x="7224861" y="5832805"/>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graphicFrame>
        <p:nvGraphicFramePr>
          <p:cNvPr id="11" name="Table 10"/>
          <p:cNvGraphicFramePr>
            <a:graphicFrameLocks noGrp="1"/>
          </p:cNvGraphicFramePr>
          <p:nvPr>
            <p:extLst>
              <p:ext uri="{D42A27DB-BD31-4B8C-83A1-F6EECF244321}">
                <p14:modId xmlns:p14="http://schemas.microsoft.com/office/powerpoint/2010/main" val="2308339816"/>
              </p:ext>
            </p:extLst>
          </p:nvPr>
        </p:nvGraphicFramePr>
        <p:xfrm>
          <a:off x="827584" y="2400888"/>
          <a:ext cx="7056784" cy="2966085"/>
        </p:xfrm>
        <a:graphic>
          <a:graphicData uri="http://schemas.openxmlformats.org/drawingml/2006/table">
            <a:tbl>
              <a:tblPr firstRow="1" bandRow="1">
                <a:tableStyleId>{5C22544A-7EE6-4342-B048-85BDC9FD1C3A}</a:tableStyleId>
              </a:tblPr>
              <a:tblGrid>
                <a:gridCol w="1726856">
                  <a:extLst>
                    <a:ext uri="{9D8B030D-6E8A-4147-A177-3AD203B41FA5}">
                      <a16:colId xmlns:a16="http://schemas.microsoft.com/office/drawing/2014/main" val="20000"/>
                    </a:ext>
                  </a:extLst>
                </a:gridCol>
                <a:gridCol w="1726856">
                  <a:extLst>
                    <a:ext uri="{9D8B030D-6E8A-4147-A177-3AD203B41FA5}">
                      <a16:colId xmlns:a16="http://schemas.microsoft.com/office/drawing/2014/main" val="20001"/>
                    </a:ext>
                  </a:extLst>
                </a:gridCol>
                <a:gridCol w="1074076">
                  <a:extLst>
                    <a:ext uri="{9D8B030D-6E8A-4147-A177-3AD203B41FA5}">
                      <a16:colId xmlns:a16="http://schemas.microsoft.com/office/drawing/2014/main" val="20002"/>
                    </a:ext>
                  </a:extLst>
                </a:gridCol>
                <a:gridCol w="1386869">
                  <a:extLst>
                    <a:ext uri="{9D8B030D-6E8A-4147-A177-3AD203B41FA5}">
                      <a16:colId xmlns:a16="http://schemas.microsoft.com/office/drawing/2014/main" val="20003"/>
                    </a:ext>
                  </a:extLst>
                </a:gridCol>
                <a:gridCol w="1142127">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a:t>
                      </a:r>
                      <a:r>
                        <a:rPr lang="en-US" sz="18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Species</a:t>
                      </a:r>
                    </a:p>
                    <a:p>
                      <a:endParaRPr lang="en-US" dirty="0"/>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Ocean</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Fishery</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Risk Ranking</a:t>
                      </a:r>
                    </a:p>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0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a:t>
                      </a:r>
                      <a:r>
                        <a:rPr lang="en-US" sz="1000" b="1"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0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most vulnerable)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See</a:t>
                      </a:r>
                    </a:p>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full regional ranking?</a:t>
                      </a:r>
                      <a:r>
                        <a:rPr lang="en-US" sz="16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pPr algn="ctr"/>
                      <a:r>
                        <a:rPr lang="en-US" sz="1200" dirty="0">
                          <a:latin typeface="Segoe UI Semibold" panose="020B0702040204020203" pitchFamily="34" charset="0"/>
                          <a:cs typeface="Segoe UI Semibold" panose="020B0702040204020203" pitchFamily="34" charset="0"/>
                        </a:rPr>
                        <a:t>Blue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Eastern Pacific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not</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ranked</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1200" dirty="0">
                          <a:latin typeface="Segoe UI Semibold" panose="020B0702040204020203" pitchFamily="34" charset="0"/>
                          <a:cs typeface="Segoe UI Semibold" panose="020B0702040204020203" pitchFamily="34" charset="0"/>
                        </a:rPr>
                        <a:t>Blue</a:t>
                      </a:r>
                    </a:p>
                  </a:txBody>
                  <a:tcPr marL="9525" marR="9525" marT="9525" marB="0">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North Atlantic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11</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57150" indent="-57150"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1200" dirty="0">
                          <a:latin typeface="Segoe UI Semibold" panose="020B0702040204020203" pitchFamily="34" charset="0"/>
                          <a:cs typeface="Segoe UI Semibold" panose="020B0702040204020203" pitchFamily="34" charset="0"/>
                        </a:rPr>
                        <a:t>Blue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South</a:t>
                      </a:r>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Atlantic</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14</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20</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Segoe UI Semibold" panose="020B0702040204020203" pitchFamily="34" charset="0"/>
                          <a:cs typeface="Segoe UI Semibold" panose="020B0702040204020203" pitchFamily="34" charset="0"/>
                        </a:rPr>
                        <a:t>Blue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17</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17</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US" sz="1200" dirty="0">
                          <a:latin typeface="Segoe UI Semibold" panose="020B0702040204020203" pitchFamily="34" charset="0"/>
                          <a:cs typeface="Segoe UI Semibold" panose="020B0702040204020203" pitchFamily="34" charset="0"/>
                        </a:rPr>
                        <a:t>Blue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10</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16</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Segoe UI Semibold" panose="020B0702040204020203" pitchFamily="34" charset="0"/>
                          <a:cs typeface="Segoe UI Semibold" panose="020B0702040204020203" pitchFamily="34" charset="0"/>
                        </a:rPr>
                        <a:t>Blue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Western</a:t>
                      </a:r>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Central Pacific</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baseline="0"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2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20</a:t>
                      </a:r>
                      <a:r>
                        <a:rPr lang="en-US" sz="12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of 22</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3" name="Right Arrow 12">
            <a:hlinkClick r:id="rId6" action="ppaction://hlinksldjump"/>
          </p:cNvPr>
          <p:cNvSpPr/>
          <p:nvPr/>
        </p:nvSpPr>
        <p:spPr>
          <a:xfrm>
            <a:off x="7125115" y="3248980"/>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hlinkClick r:id="rId7" action="ppaction://hlinksldjump"/>
          </p:cNvPr>
          <p:cNvSpPr/>
          <p:nvPr/>
        </p:nvSpPr>
        <p:spPr>
          <a:xfrm>
            <a:off x="7132970" y="4695217"/>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rId8" action="ppaction://hlinksldjump"/>
          </p:cNvPr>
          <p:cNvSpPr/>
          <p:nvPr/>
        </p:nvSpPr>
        <p:spPr>
          <a:xfrm>
            <a:off x="7130888" y="3753408"/>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hlinkClick r:id="rId9" action="ppaction://hlinksldjump"/>
          </p:cNvPr>
          <p:cNvSpPr/>
          <p:nvPr/>
        </p:nvSpPr>
        <p:spPr>
          <a:xfrm>
            <a:off x="7113920" y="5045260"/>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hlinkClick r:id="rId10" action="ppaction://hlinksldjump" tooltip="You can see the full list of species and their rankings for each of the regional studies by clicking on the arrows below"/>
          </p:cNvPr>
          <p:cNvPicPr>
            <a:picLocks noChangeAspect="1"/>
          </p:cNvPicPr>
          <p:nvPr/>
        </p:nvPicPr>
        <p:blipFill rotWithShape="1">
          <a:blip r:embed="rId11" cstate="print">
            <a:extLst>
              <a:ext uri="{28A0092B-C50C-407E-A947-70E740481C1C}">
                <a14:useLocalDpi xmlns:a14="http://schemas.microsoft.com/office/drawing/2010/main" val="0"/>
              </a:ext>
            </a:extLst>
          </a:blip>
          <a:srcRect l="54285" t="6264" r="28651" b="76668"/>
          <a:stretch/>
        </p:blipFill>
        <p:spPr>
          <a:xfrm>
            <a:off x="7020272" y="1880828"/>
            <a:ext cx="468052" cy="468052"/>
          </a:xfrm>
          <a:prstGeom prst="rect">
            <a:avLst/>
          </a:prstGeom>
        </p:spPr>
      </p:pic>
      <p:pic>
        <p:nvPicPr>
          <p:cNvPr id="20" name="Picture 2" descr="C:\Users\shelley.clarke\AppData\Local\Microsoft\Windows\INetCache\IE\ISEM6PSG\Info_sign_font_awesome.svg[1].png">
            <a:hlinkClick r:id="rId10" action="ppaction://hlinksldjump" tooltip="Data Sources:  EPO (IATTC paper SAC06/07), Atlantic (ICCAT study in 2012), Indian (IOTC paper 2012-SC15-INF10), Western and Central Pacific (Kirby and Molony 2006)"/>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63788" y="5970440"/>
            <a:ext cx="433785" cy="433785"/>
          </a:xfrm>
          <a:prstGeom prst="rect">
            <a:avLst/>
          </a:prstGeom>
          <a:noFill/>
          <a:extLst>
            <a:ext uri="{909E8E84-426E-40DD-AFC4-6F175D3DCCD1}">
              <a14:hiddenFill xmlns:a14="http://schemas.microsoft.com/office/drawing/2010/main">
                <a:solidFill>
                  <a:srgbClr val="FFFFFF"/>
                </a:solidFill>
              </a14:hiddenFill>
            </a:ext>
          </a:extLst>
        </p:spPr>
      </p:pic>
      <p:sp>
        <p:nvSpPr>
          <p:cNvPr id="21" name="Right Arrow 20">
            <a:hlinkClick r:id="rId13" action="ppaction://hlinksldjump"/>
          </p:cNvPr>
          <p:cNvSpPr/>
          <p:nvPr/>
        </p:nvSpPr>
        <p:spPr>
          <a:xfrm>
            <a:off x="7128284" y="4329100"/>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727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1528317905"/>
              </p:ext>
            </p:extLst>
          </p:nvPr>
        </p:nvGraphicFramePr>
        <p:xfrm>
          <a:off x="1475836" y="1592796"/>
          <a:ext cx="3096164" cy="3478706"/>
        </p:xfrm>
        <a:graphic>
          <a:graphicData uri="http://schemas.openxmlformats.org/drawingml/2006/table">
            <a:tbl>
              <a:tblPr firstRow="1" bandRow="1">
                <a:tableStyleId>{5C22544A-7EE6-4342-B048-85BDC9FD1C3A}</a:tableStyleId>
              </a:tblPr>
              <a:tblGrid>
                <a:gridCol w="126736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200" b="0" i="0" u="none" strike="noStrike" cap="small"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blue shark</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extLst>
                  <a:ext uri="{0D108BD9-81ED-4DB2-BD59-A6C34878D82A}">
                    <a16:rowId xmlns:a16="http://schemas.microsoft.com/office/drawing/2014/main" val="10000"/>
                  </a:ext>
                </a:extLst>
              </a:tr>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Stock</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 Ocean</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114300" indent="-114300"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 Last Assessed</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2015</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Overfished?</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 (all three models)</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Overfishing?</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Yes (</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SS3 and SRA models); No (BSSPM model)</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Notes</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 best case model could not be selected and so the results represented the range of plausible model runs"</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6891">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rPr>
                        <a:t>  </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Indian Ocean (IOTC) &gt; Shark Stock Assessments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80" y="4761148"/>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hlinkClick r:id="rId6"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3" name="TextBox 12">
            <a:hlinkClick r:id="rId7"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pic>
        <p:nvPicPr>
          <p:cNvPr id="11" name="Picture 3" descr="C:\Users\shelley.clarke\AppData\Local\Microsoft\Windows\INetCache\IE\CJMI6BO2\1390060157[1].png">
            <a:hlinkClick r:id="rId8" action="ppaction://hlinksldjump" tooltip="If the link opens in a window behind this screen (and you can't see it), press ALT+TAB to switch windows"/>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738940" y="4638672"/>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2321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035"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Indian Ocean (IOTC) &gt; Shark Management Measures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3821484200"/>
              </p:ext>
            </p:extLst>
          </p:nvPr>
        </p:nvGraphicFramePr>
        <p:xfrm>
          <a:off x="1229810" y="1725641"/>
          <a:ext cx="7056604" cy="1871980"/>
        </p:xfrm>
        <a:graphic>
          <a:graphicData uri="http://schemas.openxmlformats.org/drawingml/2006/table">
            <a:tbl>
              <a:tblPr firstRow="1" bandRow="1">
                <a:tableStyleId>{5C22544A-7EE6-4342-B048-85BDC9FD1C3A}</a:tableStyleId>
              </a:tblPr>
              <a:tblGrid>
                <a:gridCol w="9359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360040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tblGrid>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Measure</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Key Concepts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extLst>
                  <a:ext uri="{0D108BD9-81ED-4DB2-BD59-A6C34878D82A}">
                    <a16:rowId xmlns:a16="http://schemas.microsoft.com/office/drawing/2014/main" val="10000"/>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2005-05</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2005</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Segoe UI Semibold" panose="020B0702040204020203" pitchFamily="34" charset="0"/>
                          <a:cs typeface="Segoe UI Semibold" panose="020B0702040204020203" pitchFamily="34" charset="0"/>
                        </a:rPr>
                        <a:t>all sharks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1430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full utilization; </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5% </a:t>
                      </a:r>
                      <a:r>
                        <a:rPr lang="en-US" sz="1200" b="0" i="0" u="none" strike="noStrike" baseline="0"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fins:carcass</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ratio; live release; research; data provision</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2012-09</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2012</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threshers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prohibition on</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retention; prompt release unharmed; data submission; research</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2013-05</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2013</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whale</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prohibition on intentional</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setting; safe release; reporting of interaction</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2013-06</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2013</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oceanic whitetip</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prohibition on</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retention; prompt release unharmed; data submission; research</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15"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2363" y="2205710"/>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shelley.clarke\AppData\Local\Microsoft\Windows\INetCache\IE\CJMI6BO2\495px-Book3.svg[1].png">
            <a:hlinkClick r:id="rId6"/>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2363" y="2549597"/>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helley.clarke\AppData\Local\Microsoft\Windows\INetCache\IE\CJMI6BO2\495px-Book3.svg[1].png">
            <a:hlinkClick r:id="r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4744" y="2935936"/>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helley.clarke\AppData\Local\Microsoft\Windows\INetCache\IE\CJMI6BO2\495px-Book3.svg[1].png">
            <a:hlinkClick r:id="rId8"/>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2311" y="3330936"/>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hlinkClick r:id="rId9"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8" name="TextBox 17">
            <a:hlinkClick r:id="rId10"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pic>
        <p:nvPicPr>
          <p:cNvPr id="19" name="Picture 3" descr="C:\Users\shelley.clarke\AppData\Local\Microsoft\Windows\INetCache\IE\CJMI6BO2\1390060157[1].png">
            <a:hlinkClick r:id="rId11" action="ppaction://hlinksldjump" tooltip="If the link opens in a window behind this screen (and you can't see it) try pressing ALT+TAB to switch windows"/>
          </p:cNvPr>
          <p:cNvPicPr>
            <a:picLocks noChangeAspect="1" noChangeArrowheads="1"/>
          </p:cNvPicPr>
          <p:nvPr/>
        </p:nvPicPr>
        <p:blipFill>
          <a:blip r:embed="rId12" cstate="print">
            <a:biLevel thresh="75000"/>
            <a:extLst>
              <a:ext uri="{28A0092B-C50C-407E-A947-70E740481C1C}">
                <a14:useLocalDpi xmlns:a14="http://schemas.microsoft.com/office/drawing/2010/main" val="0"/>
              </a:ext>
            </a:extLst>
          </a:blip>
          <a:srcRect/>
          <a:stretch>
            <a:fillRect/>
          </a:stretch>
        </p:blipFill>
        <p:spPr bwMode="auto">
          <a:xfrm>
            <a:off x="7794697" y="1128835"/>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1382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800" y="373380"/>
            <a:ext cx="8077200" cy="1143000"/>
          </a:xfrm>
        </p:spPr>
        <p:txBody>
          <a:bodyPr>
            <a:normAutofit/>
          </a:bodyPr>
          <a:lstStyle/>
          <a:p>
            <a:pPr algn="l"/>
            <a:r>
              <a:rPr lang="en-US" sz="3200" dirty="0">
                <a:latin typeface="Segoe UI Semibold" panose="020B0702040204020203" pitchFamily="34" charset="0"/>
                <a:cs typeface="Segoe UI Semibold" panose="020B0702040204020203" pitchFamily="34" charset="0"/>
              </a:rPr>
              <a:t>WCPFC (Western Central Pacific) &gt; menu</a:t>
            </a:r>
          </a:p>
        </p:txBody>
      </p:sp>
      <p:sp>
        <p:nvSpPr>
          <p:cNvPr id="9" name="TextBox 8">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0" name="TextBox 9">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8" name="TextBox 7">
            <a:hlinkClick r:id="rId5" action="ppaction://hlinksldjump"/>
          </p:cNvPr>
          <p:cNvSpPr txBox="1"/>
          <p:nvPr/>
        </p:nvSpPr>
        <p:spPr>
          <a:xfrm>
            <a:off x="1155032" y="1997969"/>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Fishing Effort and Trend</a:t>
            </a:r>
          </a:p>
        </p:txBody>
      </p:sp>
      <p:sp>
        <p:nvSpPr>
          <p:cNvPr id="11" name="TextBox 10">
            <a:hlinkClick r:id="rId6" action="ppaction://hlinksldjump"/>
          </p:cNvPr>
          <p:cNvSpPr txBox="1"/>
          <p:nvPr/>
        </p:nvSpPr>
        <p:spPr>
          <a:xfrm>
            <a:off x="1155032" y="29718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Species</a:t>
            </a:r>
          </a:p>
        </p:txBody>
      </p:sp>
      <p:sp>
        <p:nvSpPr>
          <p:cNvPr id="12" name="TextBox 11">
            <a:hlinkClick r:id="rId7" action="ppaction://hlinksldjump"/>
          </p:cNvPr>
          <p:cNvSpPr txBox="1"/>
          <p:nvPr/>
        </p:nvSpPr>
        <p:spPr>
          <a:xfrm>
            <a:off x="1155032" y="38862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Flag State</a:t>
            </a:r>
          </a:p>
        </p:txBody>
      </p:sp>
      <p:sp>
        <p:nvSpPr>
          <p:cNvPr id="13" name="TextBox 12">
            <a:hlinkClick r:id="rId8" action="ppaction://hlinksldjump"/>
          </p:cNvPr>
          <p:cNvSpPr txBox="1"/>
          <p:nvPr/>
        </p:nvSpPr>
        <p:spPr>
          <a:xfrm>
            <a:off x="1138990" y="47244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Gear Type</a:t>
            </a:r>
          </a:p>
        </p:txBody>
      </p:sp>
      <p:sp>
        <p:nvSpPr>
          <p:cNvPr id="14" name="TextBox 13">
            <a:hlinkClick r:id="rId9" action="ppaction://hlinksldjump"/>
          </p:cNvPr>
          <p:cNvSpPr txBox="1"/>
          <p:nvPr/>
        </p:nvSpPr>
        <p:spPr>
          <a:xfrm>
            <a:off x="4872789" y="2971799"/>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Ecological Risk Assessment</a:t>
            </a:r>
          </a:p>
        </p:txBody>
      </p:sp>
      <p:sp>
        <p:nvSpPr>
          <p:cNvPr id="15" name="TextBox 14">
            <a:hlinkClick r:id="rId10" action="ppaction://hlinksldjump"/>
          </p:cNvPr>
          <p:cNvSpPr txBox="1"/>
          <p:nvPr/>
        </p:nvSpPr>
        <p:spPr>
          <a:xfrm>
            <a:off x="4872789" y="3871882"/>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Stock Assessment</a:t>
            </a:r>
          </a:p>
        </p:txBody>
      </p:sp>
      <p:sp>
        <p:nvSpPr>
          <p:cNvPr id="16" name="TextBox 15">
            <a:hlinkClick r:id="rId11" action="ppaction://hlinksldjump"/>
          </p:cNvPr>
          <p:cNvSpPr txBox="1"/>
          <p:nvPr/>
        </p:nvSpPr>
        <p:spPr>
          <a:xfrm>
            <a:off x="4880811" y="47244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Management Measures</a:t>
            </a:r>
          </a:p>
        </p:txBody>
      </p:sp>
      <p:sp>
        <p:nvSpPr>
          <p:cNvPr id="17" name="TextBox 16">
            <a:hlinkClick r:id="rId12" action="ppaction://hlinksldjump"/>
          </p:cNvPr>
          <p:cNvSpPr txBox="1"/>
          <p:nvPr/>
        </p:nvSpPr>
        <p:spPr>
          <a:xfrm>
            <a:off x="4844716" y="202811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Observer Coverage Achieved</a:t>
            </a:r>
          </a:p>
        </p:txBody>
      </p:sp>
    </p:spTree>
    <p:extLst>
      <p:ext uri="{BB962C8B-B14F-4D97-AF65-F5344CB8AC3E}">
        <p14:creationId xmlns:p14="http://schemas.microsoft.com/office/powerpoint/2010/main" val="30160157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3" name="Rectangle 12"/>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17" name="TextBox 16">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8" name="Picture 4" descr="http://www.sefsc.noaa.gov/labs/mississippi/images/longline_gear_illustra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4609" y="2534684"/>
            <a:ext cx="2811378" cy="16563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Purse se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907" y="2409825"/>
            <a:ext cx="1836935" cy="18999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rId7" action="ppaction://hlinksldjump"/>
          </p:cNvPr>
          <p:cNvSpPr txBox="1"/>
          <p:nvPr/>
        </p:nvSpPr>
        <p:spPr>
          <a:xfrm>
            <a:off x="5845077" y="4810020"/>
            <a:ext cx="1450596" cy="646331"/>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Purse Seine Fishery</a:t>
            </a:r>
          </a:p>
        </p:txBody>
      </p:sp>
      <p:sp>
        <p:nvSpPr>
          <p:cNvPr id="21" name="TextBox 20">
            <a:hlinkClick r:id="rId8" action="ppaction://hlinksldjump"/>
          </p:cNvPr>
          <p:cNvSpPr txBox="1"/>
          <p:nvPr/>
        </p:nvSpPr>
        <p:spPr>
          <a:xfrm>
            <a:off x="1941443" y="4800081"/>
            <a:ext cx="1450596" cy="646331"/>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Longline Fishery</a:t>
            </a:r>
          </a:p>
        </p:txBody>
      </p:sp>
      <p:sp>
        <p:nvSpPr>
          <p:cNvPr id="22" name="TextBox 21"/>
          <p:cNvSpPr txBox="1"/>
          <p:nvPr/>
        </p:nvSpPr>
        <p:spPr>
          <a:xfrm>
            <a:off x="837740" y="1523762"/>
            <a:ext cx="6058390" cy="369332"/>
          </a:xfrm>
          <a:prstGeom prst="rect">
            <a:avLst/>
          </a:prstGeom>
          <a:noFill/>
        </p:spPr>
        <p:txBody>
          <a:bodyPr wrap="none" rtlCol="0">
            <a:spAutoFit/>
          </a:bodyPr>
          <a:lstStyle/>
          <a:p>
            <a:r>
              <a:rPr lang="en-US" dirty="0">
                <a:latin typeface="Segoe UI Semibold" panose="020B0702040204020203" pitchFamily="34" charset="0"/>
                <a:cs typeface="Segoe UI Semibold" panose="020B0702040204020203" pitchFamily="34" charset="0"/>
              </a:rPr>
              <a:t>For this region, fishing effort data are available for the:  </a:t>
            </a:r>
          </a:p>
        </p:txBody>
      </p:sp>
      <p:pic>
        <p:nvPicPr>
          <p:cNvPr id="2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3222" y="2438400"/>
            <a:ext cx="1654151"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itle 1"/>
          <p:cNvSpPr>
            <a:spLocks noGrp="1"/>
          </p:cNvSpPr>
          <p:nvPr>
            <p:ph type="title"/>
          </p:nvPr>
        </p:nvSpPr>
        <p:spPr>
          <a:xfrm>
            <a:off x="1058673" y="418862"/>
            <a:ext cx="8161527" cy="1143000"/>
          </a:xfrm>
        </p:spPr>
        <p:txBody>
          <a:bodyPr>
            <a:normAutofit/>
          </a:bodyPr>
          <a:lstStyle/>
          <a:p>
            <a:pPr algn="l"/>
            <a:r>
              <a:rPr lang="en-US" sz="2800" dirty="0">
                <a:latin typeface="Segoe UI Semibold" panose="020B0702040204020203" pitchFamily="34" charset="0"/>
                <a:cs typeface="Segoe UI Semibold" panose="020B0702040204020203" pitchFamily="34" charset="0"/>
              </a:rPr>
              <a:t>Western Pacific (WCPFC) &gt; Fishing Effort</a:t>
            </a:r>
          </a:p>
        </p:txBody>
      </p:sp>
      <p:sp>
        <p:nvSpPr>
          <p:cNvPr id="25" name="TextBox 24">
            <a:hlinkClick r:id="rId10"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Tree>
    <p:extLst>
      <p:ext uri="{BB962C8B-B14F-4D97-AF65-F5344CB8AC3E}">
        <p14:creationId xmlns:p14="http://schemas.microsoft.com/office/powerpoint/2010/main" val="415792637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Western Pacific (WCPFC)&gt; Fishing Effort and Trend </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1451037"/>
            <a:ext cx="5257800" cy="5257800"/>
          </a:xfrm>
          <a:prstGeom prst="rect">
            <a:avLst/>
          </a:prstGeom>
        </p:spPr>
      </p:pic>
      <p:pic>
        <p:nvPicPr>
          <p:cNvPr id="12" name="Picture 2" descr="C:\Users\shelley.clarke\AppData\Local\Microsoft\Windows\INetCache\IE\ISEM6PSG\Info_sign_font_awesome.svg[1].png">
            <a:hlinkClick r:id="rId7" action="ppaction://hlinksldjump" tooltip="Data Sources:  SPC Catch Effort Query System (CES)"/>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7" action="ppaction://hlinksldjump" tooltip="These effort figures represent raised longline effort"/>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578949" y="2545296"/>
            <a:ext cx="468052" cy="468052"/>
          </a:xfrm>
          <a:prstGeom prst="rect">
            <a:avLst/>
          </a:prstGeom>
        </p:spPr>
      </p:pic>
    </p:spTree>
    <p:extLst>
      <p:ext uri="{BB962C8B-B14F-4D97-AF65-F5344CB8AC3E}">
        <p14:creationId xmlns:p14="http://schemas.microsoft.com/office/powerpoint/2010/main" val="5726573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Western Pacific (WCPFC)&gt; Fishing Effort and Trend </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680" y="1490685"/>
            <a:ext cx="5258919" cy="5258919"/>
          </a:xfrm>
          <a:prstGeom prst="rect">
            <a:avLst/>
          </a:prstGeom>
        </p:spPr>
      </p:pic>
      <p:sp>
        <p:nvSpPr>
          <p:cNvPr id="12" name="TextBox 11">
            <a:hlinkClick r:id="rId5"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6"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0" name="Picture 2" descr="C:\Users\shelley.clarke\AppData\Local\Microsoft\Windows\INetCache\IE\ISEM6PSG\Info_sign_font_awesome.svg[1].png">
            <a:hlinkClick r:id="rId7" action="ppaction://hlinksldjump" tooltip="Data Sources:  SPC Catch Effort Query System (CES)"/>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7" action="ppaction://hlinksldjump" tooltip="Unassociated sets are also known as free school sets; associated sets are also known as floating object set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475547" y="5970440"/>
            <a:ext cx="468052" cy="468052"/>
          </a:xfrm>
          <a:prstGeom prst="rect">
            <a:avLst/>
          </a:prstGeom>
        </p:spPr>
      </p:pic>
    </p:spTree>
    <p:extLst>
      <p:ext uri="{BB962C8B-B14F-4D97-AF65-F5344CB8AC3E}">
        <p14:creationId xmlns:p14="http://schemas.microsoft.com/office/powerpoint/2010/main" val="37995741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pic>
        <p:nvPicPr>
          <p:cNvPr id="18" name="Picture 4" descr="http://www.sefsc.noaa.gov/labs/mississippi/images/longline_gear_illustr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4609" y="2534684"/>
            <a:ext cx="2811378" cy="16563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Purse se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907" y="2400300"/>
            <a:ext cx="1836935" cy="18999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rId6" action="ppaction://hlinksldjump"/>
          </p:cNvPr>
          <p:cNvSpPr txBox="1"/>
          <p:nvPr/>
        </p:nvSpPr>
        <p:spPr>
          <a:xfrm>
            <a:off x="5845077" y="4810020"/>
            <a:ext cx="1450596" cy="646331"/>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Purse Seine Fishery</a:t>
            </a:r>
          </a:p>
        </p:txBody>
      </p:sp>
      <p:sp>
        <p:nvSpPr>
          <p:cNvPr id="21" name="TextBox 20">
            <a:hlinkClick r:id="rId7" action="ppaction://hlinksldjump"/>
          </p:cNvPr>
          <p:cNvSpPr txBox="1"/>
          <p:nvPr/>
        </p:nvSpPr>
        <p:spPr>
          <a:xfrm>
            <a:off x="1941443" y="4800081"/>
            <a:ext cx="1450596" cy="646331"/>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Longline Fishery</a:t>
            </a:r>
          </a:p>
        </p:txBody>
      </p:sp>
      <p:sp>
        <p:nvSpPr>
          <p:cNvPr id="22" name="TextBox 21"/>
          <p:cNvSpPr txBox="1"/>
          <p:nvPr/>
        </p:nvSpPr>
        <p:spPr>
          <a:xfrm>
            <a:off x="837740" y="1523762"/>
            <a:ext cx="6623223" cy="369332"/>
          </a:xfrm>
          <a:prstGeom prst="rect">
            <a:avLst/>
          </a:prstGeom>
          <a:noFill/>
        </p:spPr>
        <p:txBody>
          <a:bodyPr wrap="none" rtlCol="0">
            <a:spAutoFit/>
          </a:bodyPr>
          <a:lstStyle/>
          <a:p>
            <a:r>
              <a:rPr lang="en-US" dirty="0">
                <a:latin typeface="Segoe UI Semibold" panose="020B0702040204020203" pitchFamily="34" charset="0"/>
                <a:cs typeface="Segoe UI Semibold" panose="020B0702040204020203" pitchFamily="34" charset="0"/>
              </a:rPr>
              <a:t>For this region, observer coverage data are available for the:  </a:t>
            </a:r>
          </a:p>
        </p:txBody>
      </p:sp>
      <p:pic>
        <p:nvPicPr>
          <p:cNvPr id="2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3222" y="2438400"/>
            <a:ext cx="1654151"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itle 1"/>
          <p:cNvSpPr>
            <a:spLocks noGrp="1"/>
          </p:cNvSpPr>
          <p:nvPr>
            <p:ph type="title"/>
          </p:nvPr>
        </p:nvSpPr>
        <p:spPr>
          <a:xfrm>
            <a:off x="1058673" y="418862"/>
            <a:ext cx="8161527" cy="1143000"/>
          </a:xfrm>
        </p:spPr>
        <p:txBody>
          <a:bodyPr>
            <a:normAutofit/>
          </a:bodyPr>
          <a:lstStyle/>
          <a:p>
            <a:pPr algn="l"/>
            <a:r>
              <a:rPr lang="en-US" sz="2800" dirty="0">
                <a:latin typeface="Segoe UI Semibold" panose="020B0702040204020203" pitchFamily="34" charset="0"/>
                <a:cs typeface="Segoe UI Semibold" panose="020B0702040204020203" pitchFamily="34" charset="0"/>
              </a:rPr>
              <a:t>Western Pacific (WCPFC) &gt; Observer Coverage</a:t>
            </a:r>
          </a:p>
        </p:txBody>
      </p:sp>
      <p:sp>
        <p:nvSpPr>
          <p:cNvPr id="17" name="TextBox 16">
            <a:hlinkClick r:id="rId9"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27" name="TextBox 26">
            <a:hlinkClick r:id="rId10"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Tree>
    <p:extLst>
      <p:ext uri="{BB962C8B-B14F-4D97-AF65-F5344CB8AC3E}">
        <p14:creationId xmlns:p14="http://schemas.microsoft.com/office/powerpoint/2010/main" val="38745594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Western Pacific Ocean (WCPFC)&gt; Longline Observer Coverage</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47800"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graphicFrame>
        <p:nvGraphicFramePr>
          <p:cNvPr id="14" name="Table 13"/>
          <p:cNvGraphicFramePr>
            <a:graphicFrameLocks noGrp="1"/>
          </p:cNvGraphicFramePr>
          <p:nvPr>
            <p:extLst>
              <p:ext uri="{D42A27DB-BD31-4B8C-83A1-F6EECF244321}">
                <p14:modId xmlns:p14="http://schemas.microsoft.com/office/powerpoint/2010/main" val="2911449664"/>
              </p:ext>
            </p:extLst>
          </p:nvPr>
        </p:nvGraphicFramePr>
        <p:xfrm>
          <a:off x="838994" y="1651278"/>
          <a:ext cx="6096000" cy="4922520"/>
        </p:xfrm>
        <a:graphic>
          <a:graphicData uri="http://schemas.openxmlformats.org/drawingml/2006/table">
            <a:tbl>
              <a:tblPr firstRow="1" bandRow="1">
                <a:tableStyleId>{74C1A8A3-306A-4EB7-A6B1-4F7E0EB9C5D6}</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60098">
                <a:tc>
                  <a:txBody>
                    <a:bodyPr/>
                    <a:lstStyle/>
                    <a:p>
                      <a:pPr algn="l"/>
                      <a:r>
                        <a:rPr lang="en-US" sz="900" b="1" dirty="0">
                          <a:solidFill>
                            <a:schemeClr val="tx1"/>
                          </a:solidFill>
                        </a:rPr>
                        <a:t>Country</a:t>
                      </a:r>
                    </a:p>
                    <a:p>
                      <a:pPr algn="l"/>
                      <a:endParaRPr lang="en-US" sz="900" b="1" dirty="0">
                        <a:solidFill>
                          <a:schemeClr val="tx1"/>
                        </a:solidFill>
                      </a:endParaRPr>
                    </a:p>
                  </a:txBody>
                  <a:tcPr>
                    <a:lnR w="28575" cap="flat" cmpd="sng" algn="ctr">
                      <a:solidFill>
                        <a:schemeClr val="tx1"/>
                      </a:solidFill>
                      <a:prstDash val="solid"/>
                      <a:round/>
                      <a:headEnd type="none" w="med" len="med"/>
                      <a:tailEnd type="none" w="med" len="med"/>
                    </a:lnR>
                    <a:solidFill>
                      <a:srgbClr val="92D050"/>
                    </a:solidFill>
                  </a:tcPr>
                </a:tc>
                <a:tc>
                  <a:txBody>
                    <a:bodyPr/>
                    <a:lstStyle/>
                    <a:p>
                      <a:pPr algn="l"/>
                      <a:r>
                        <a:rPr lang="en-US" sz="900" b="1" dirty="0">
                          <a:solidFill>
                            <a:schemeClr val="tx1"/>
                          </a:solidFill>
                        </a:rPr>
                        <a:t>Metric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92D050"/>
                    </a:solidFill>
                  </a:tcPr>
                </a:tc>
                <a:tc>
                  <a:txBody>
                    <a:bodyPr/>
                    <a:lstStyle/>
                    <a:p>
                      <a:pPr algn="l"/>
                      <a:r>
                        <a:rPr lang="en-US" sz="900" b="1" dirty="0">
                          <a:solidFill>
                            <a:schemeClr val="tx1"/>
                          </a:solidFill>
                        </a:rPr>
                        <a:t>Percent Coverage in 2013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92D050"/>
                    </a:solidFill>
                  </a:tcPr>
                </a:tc>
                <a:tc>
                  <a:txBody>
                    <a:bodyPr/>
                    <a:lstStyle/>
                    <a:p>
                      <a:pPr algn="l"/>
                      <a:r>
                        <a:rPr lang="en-US" sz="900" b="1" dirty="0">
                          <a:solidFill>
                            <a:schemeClr val="tx1"/>
                          </a:solidFill>
                        </a:rPr>
                        <a:t>Percent Coverage in 2014</a:t>
                      </a:r>
                    </a:p>
                  </a:txBody>
                  <a:tcPr>
                    <a:lnL w="28575" cap="flat" cmpd="sng" algn="ctr">
                      <a:solidFill>
                        <a:schemeClr val="tx1"/>
                      </a:solidFill>
                      <a:prstDash val="solid"/>
                      <a:round/>
                      <a:headEnd type="none" w="med" len="med"/>
                      <a:tailEnd type="none" w="med" len="med"/>
                    </a:lnL>
                    <a:solidFill>
                      <a:srgbClr val="92D050"/>
                    </a:solidFill>
                  </a:tcPr>
                </a:tc>
                <a:extLst>
                  <a:ext uri="{0D108BD9-81ED-4DB2-BD59-A6C34878D82A}">
                    <a16:rowId xmlns:a16="http://schemas.microsoft.com/office/drawing/2014/main" val="10000"/>
                  </a:ext>
                </a:extLst>
              </a:tr>
              <a:tr h="195053">
                <a:tc>
                  <a:txBody>
                    <a:bodyPr/>
                    <a:lstStyle/>
                    <a:p>
                      <a:r>
                        <a:rPr lang="en-US" sz="700" dirty="0"/>
                        <a:t>Australia</a:t>
                      </a:r>
                    </a:p>
                  </a:txBody>
                  <a:tcPr>
                    <a:lnR w="285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Hooks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t>6.2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2.8</a:t>
                      </a:r>
                    </a:p>
                  </a:txBody>
                  <a:tcPr>
                    <a:lnL w="285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195053">
                <a:tc>
                  <a:txBody>
                    <a:bodyPr/>
                    <a:lstStyle/>
                    <a:p>
                      <a:r>
                        <a:rPr lang="en-US" sz="700" dirty="0"/>
                        <a:t>New Caledonia</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Hooks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t>6.5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6.3</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195053">
                <a:tc>
                  <a:txBody>
                    <a:bodyPr/>
                    <a:lstStyle/>
                    <a:p>
                      <a:r>
                        <a:rPr lang="en-US" sz="700" dirty="0"/>
                        <a:t>Japan (Ice)</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Days Fished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t>4.6</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2.8</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195053">
                <a:tc>
                  <a:txBody>
                    <a:bodyPr/>
                    <a:lstStyle/>
                    <a:p>
                      <a:r>
                        <a:rPr lang="en-US" sz="700" dirty="0"/>
                        <a:t>Japan (Frozen)</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Days Fished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t>4.6</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5.7</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195053">
                <a:tc>
                  <a:txBody>
                    <a:bodyPr/>
                    <a:lstStyle/>
                    <a:p>
                      <a:r>
                        <a:rPr lang="en-US" sz="700" dirty="0"/>
                        <a:t>US</a:t>
                      </a:r>
                      <a:r>
                        <a:rPr lang="en-US" sz="700" baseline="0" dirty="0"/>
                        <a:t> (Hawaii)</a:t>
                      </a:r>
                      <a:endParaRPr lang="en-US" sz="700" dirty="0"/>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Hooks (other metrics</a:t>
                      </a:r>
                      <a:r>
                        <a:rPr lang="en-US" sz="700" baseline="0" dirty="0"/>
                        <a:t> also given)</a:t>
                      </a:r>
                      <a:endParaRPr lang="en-US" sz="7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t>23.0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23.0</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195053">
                <a:tc>
                  <a:txBody>
                    <a:bodyPr/>
                    <a:lstStyle/>
                    <a:p>
                      <a:r>
                        <a:rPr lang="en-US" sz="700" dirty="0"/>
                        <a:t>American Samoa</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Hooks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t>45.0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20.0</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195053">
                <a:tc>
                  <a:txBody>
                    <a:bodyPr/>
                    <a:lstStyle/>
                    <a:p>
                      <a:r>
                        <a:rPr lang="en-US" sz="700" dirty="0"/>
                        <a:t>Cook Islands</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Days at Sea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t>8.9</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8.9</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7"/>
                  </a:ext>
                </a:extLst>
              </a:tr>
              <a:tr h="195053">
                <a:tc>
                  <a:txBody>
                    <a:bodyPr/>
                    <a:lstStyle/>
                    <a:p>
                      <a:r>
                        <a:rPr lang="en-US" sz="700" dirty="0"/>
                        <a:t>New Zealand</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Days at Sea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t>6.0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27.0</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8"/>
                  </a:ext>
                </a:extLst>
              </a:tr>
              <a:tr h="195053">
                <a:tc>
                  <a:txBody>
                    <a:bodyPr/>
                    <a:lstStyle/>
                    <a:p>
                      <a:r>
                        <a:rPr lang="en-US" sz="700" dirty="0"/>
                        <a:t>Korea</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Days at Sea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t>5.4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7.2</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9"/>
                  </a:ext>
                </a:extLst>
              </a:tr>
              <a:tr h="195053">
                <a:tc>
                  <a:txBody>
                    <a:bodyPr/>
                    <a:lstStyle/>
                    <a:p>
                      <a:r>
                        <a:rPr lang="en-US" sz="700" dirty="0"/>
                        <a:t>Chinese Taipei (Small</a:t>
                      </a:r>
                      <a:r>
                        <a:rPr lang="en-US" sz="700" baseline="0" dirty="0"/>
                        <a:t> LL)</a:t>
                      </a:r>
                      <a:endParaRPr lang="en-US" sz="700" dirty="0"/>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Days at Sea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t>1.9</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1.1</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0"/>
                  </a:ext>
                </a:extLst>
              </a:tr>
              <a:tr h="195053">
                <a:tc>
                  <a:txBody>
                    <a:bodyPr/>
                    <a:lstStyle/>
                    <a:p>
                      <a:r>
                        <a:rPr lang="en-US" sz="700" dirty="0"/>
                        <a:t>Chinese Taipei</a:t>
                      </a:r>
                      <a:r>
                        <a:rPr lang="en-US" sz="700" baseline="0" dirty="0"/>
                        <a:t> (DWLL)</a:t>
                      </a:r>
                      <a:endParaRPr lang="en-US" sz="700" dirty="0"/>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Days</a:t>
                      </a:r>
                      <a:r>
                        <a:rPr lang="en-US" sz="700" baseline="0" dirty="0"/>
                        <a:t> at Sea</a:t>
                      </a:r>
                      <a:endParaRPr lang="en-US" sz="7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t>11.4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10.5</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1"/>
                  </a:ext>
                </a:extLst>
              </a:tr>
              <a:tr h="195053">
                <a:tc>
                  <a:txBody>
                    <a:bodyPr/>
                    <a:lstStyle/>
                    <a:p>
                      <a:r>
                        <a:rPr lang="en-US" sz="700" dirty="0"/>
                        <a:t>China (Ice/Fresh)</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Number of Vessels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t>5.0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err="1">
                          <a:solidFill>
                            <a:sysClr val="windowText" lastClr="000000"/>
                          </a:solidFill>
                        </a:rPr>
                        <a:t>na</a:t>
                      </a:r>
                      <a:endParaRPr lang="en-US" sz="700" dirty="0">
                        <a:solidFill>
                          <a:sysClr val="windowText" lastClr="000000"/>
                        </a:solidFill>
                      </a:endParaRP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2"/>
                  </a:ext>
                </a:extLst>
              </a:tr>
              <a:tr h="195053">
                <a:tc>
                  <a:txBody>
                    <a:bodyPr/>
                    <a:lstStyle/>
                    <a:p>
                      <a:r>
                        <a:rPr lang="en-US" sz="700" dirty="0"/>
                        <a:t>China (Frozen)</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Number of Vessels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t>5.0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err="1">
                          <a:solidFill>
                            <a:sysClr val="windowText" lastClr="000000"/>
                          </a:solidFill>
                        </a:rPr>
                        <a:t>na</a:t>
                      </a:r>
                      <a:endParaRPr lang="en-US" sz="700" dirty="0">
                        <a:solidFill>
                          <a:sysClr val="windowText" lastClr="000000"/>
                        </a:solidFill>
                      </a:endParaRP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3"/>
                  </a:ext>
                </a:extLst>
              </a:tr>
              <a:tr h="195053">
                <a:tc>
                  <a:txBody>
                    <a:bodyPr/>
                    <a:lstStyle/>
                    <a:p>
                      <a:r>
                        <a:rPr lang="en-US" sz="700" dirty="0"/>
                        <a:t>Belize</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Trips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t>11.0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err="1">
                          <a:solidFill>
                            <a:sysClr val="windowText" lastClr="000000"/>
                          </a:solidFill>
                        </a:rPr>
                        <a:t>na</a:t>
                      </a:r>
                      <a:endParaRPr lang="en-US" sz="700" dirty="0">
                        <a:solidFill>
                          <a:sysClr val="windowText" lastClr="000000"/>
                        </a:solidFill>
                      </a:endParaRP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4"/>
                  </a:ext>
                </a:extLst>
              </a:tr>
              <a:tr h="195053">
                <a:tc>
                  <a:txBody>
                    <a:bodyPr/>
                    <a:lstStyle/>
                    <a:p>
                      <a:r>
                        <a:rPr lang="en-US" sz="700" dirty="0"/>
                        <a:t>Federated</a:t>
                      </a:r>
                      <a:r>
                        <a:rPr lang="en-US" sz="700" baseline="0" dirty="0"/>
                        <a:t> States of Micronesia</a:t>
                      </a:r>
                      <a:endParaRPr lang="en-US" sz="700" dirty="0"/>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Trips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t>1.0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2.6</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5"/>
                  </a:ext>
                </a:extLst>
              </a:tr>
              <a:tr h="195053">
                <a:tc>
                  <a:txBody>
                    <a:bodyPr/>
                    <a:lstStyle/>
                    <a:p>
                      <a:r>
                        <a:rPr lang="en-US" sz="700" dirty="0"/>
                        <a:t>Fiji</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Trips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11.0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17.0</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6"/>
                  </a:ext>
                </a:extLst>
              </a:tr>
              <a:tr h="195053">
                <a:tc>
                  <a:txBody>
                    <a:bodyPr/>
                    <a:lstStyle/>
                    <a:p>
                      <a:r>
                        <a:rPr lang="en-US" sz="700" dirty="0"/>
                        <a:t>French Polynesia</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Trips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4.8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4.5</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7"/>
                  </a:ext>
                </a:extLst>
              </a:tr>
              <a:tr h="195053">
                <a:tc>
                  <a:txBody>
                    <a:bodyPr/>
                    <a:lstStyle/>
                    <a:p>
                      <a:r>
                        <a:rPr lang="en-US" sz="700" dirty="0"/>
                        <a:t>Kiribati</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Trips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5.0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5.0</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8"/>
                  </a:ext>
                </a:extLst>
              </a:tr>
              <a:tr h="195053">
                <a:tc>
                  <a:txBody>
                    <a:bodyPr/>
                    <a:lstStyle/>
                    <a:p>
                      <a:r>
                        <a:rPr lang="en-US" sz="700" dirty="0"/>
                        <a:t>Marshall</a:t>
                      </a:r>
                      <a:r>
                        <a:rPr lang="en-US" sz="700" baseline="0" dirty="0"/>
                        <a:t> Islands</a:t>
                      </a:r>
                      <a:endParaRPr lang="en-US" sz="700" dirty="0"/>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Trips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2.4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err="1">
                          <a:solidFill>
                            <a:sysClr val="windowText" lastClr="000000"/>
                          </a:solidFill>
                        </a:rPr>
                        <a:t>na</a:t>
                      </a:r>
                      <a:endParaRPr lang="en-US" sz="700" dirty="0">
                        <a:solidFill>
                          <a:sysClr val="windowText" lastClr="000000"/>
                        </a:solidFill>
                      </a:endParaRP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9"/>
                  </a:ext>
                </a:extLst>
              </a:tr>
              <a:tr h="195053">
                <a:tc>
                  <a:txBody>
                    <a:bodyPr/>
                    <a:lstStyle/>
                    <a:p>
                      <a:r>
                        <a:rPr lang="en-US" sz="700" dirty="0"/>
                        <a:t>Papua New Guinea</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Trips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10.0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err="1">
                          <a:solidFill>
                            <a:sysClr val="windowText" lastClr="000000"/>
                          </a:solidFill>
                        </a:rPr>
                        <a:t>na</a:t>
                      </a:r>
                      <a:endParaRPr lang="en-US" sz="700" dirty="0">
                        <a:solidFill>
                          <a:sysClr val="windowText" lastClr="000000"/>
                        </a:solidFill>
                      </a:endParaRP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20"/>
                  </a:ext>
                </a:extLst>
              </a:tr>
              <a:tr h="195053">
                <a:tc>
                  <a:txBody>
                    <a:bodyPr/>
                    <a:lstStyle/>
                    <a:p>
                      <a:r>
                        <a:rPr lang="en-US" sz="700" dirty="0"/>
                        <a:t>Western Samoa</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Trips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3.0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5.0</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21"/>
                  </a:ext>
                </a:extLst>
              </a:tr>
              <a:tr h="195053">
                <a:tc>
                  <a:txBody>
                    <a:bodyPr/>
                    <a:lstStyle/>
                    <a:p>
                      <a:r>
                        <a:rPr lang="en-US" sz="700" dirty="0"/>
                        <a:t>Tonga</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Trips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2.4</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22"/>
                  </a:ext>
                </a:extLst>
              </a:tr>
              <a:tr h="195053">
                <a:tc>
                  <a:txBody>
                    <a:bodyPr/>
                    <a:lstStyle/>
                    <a:p>
                      <a:r>
                        <a:rPr lang="en-US" sz="700" dirty="0"/>
                        <a:t>Vanuatu</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r>
                        <a:rPr lang="en-US" sz="700" dirty="0"/>
                        <a:t>Trips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13.0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a:r>
                        <a:rPr lang="en-US" sz="700" dirty="0">
                          <a:solidFill>
                            <a:sysClr val="windowText" lastClr="000000"/>
                          </a:solidFill>
                        </a:rPr>
                        <a:t>2.0</a:t>
                      </a:r>
                    </a:p>
                  </a:txBody>
                  <a:tcPr>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23"/>
                  </a:ext>
                </a:extLst>
              </a:tr>
            </a:tbl>
          </a:graphicData>
        </a:graphic>
      </p:graphicFrame>
      <p:sp>
        <p:nvSpPr>
          <p:cNvPr id="13" name="TextBox 12"/>
          <p:cNvSpPr txBox="1"/>
          <p:nvPr/>
        </p:nvSpPr>
        <p:spPr>
          <a:xfrm>
            <a:off x="866775" y="6516052"/>
            <a:ext cx="6067425" cy="369332"/>
          </a:xfrm>
          <a:prstGeom prst="rect">
            <a:avLst/>
          </a:prstGeom>
          <a:noFill/>
        </p:spPr>
        <p:txBody>
          <a:bodyPr wrap="square" rtlCol="0">
            <a:spAutoFit/>
          </a:bodyPr>
          <a:lstStyle/>
          <a:p>
            <a:r>
              <a:rPr lang="en-US" dirty="0"/>
              <a:t>*:  </a:t>
            </a:r>
            <a:r>
              <a:rPr lang="en-US" sz="1200" dirty="0"/>
              <a:t>Flags reporting zero coverage for both 2013 &amp; 2014, or not reporting, are omitted</a:t>
            </a:r>
            <a:r>
              <a:rPr lang="en-US" dirty="0"/>
              <a:t>  </a:t>
            </a:r>
          </a:p>
        </p:txBody>
      </p:sp>
      <p:pic>
        <p:nvPicPr>
          <p:cNvPr id="15" name="Picture 2" descr="C:\Users\shelley.clarke\AppData\Local\Microsoft\Windows\INetCache\IE\ISEM6PSG\Info_sign_font_awesome.svg[1].png">
            <a:hlinkClick r:id="rId6" action="ppaction://hlinksldjump" tooltip="Data Sources:  WCPFC TCC11 (2015) paper IP-05 (rev 1)"/>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6" action="ppaction://hlinksldjump" tooltip="There has been a 5% coverage requirement for longline observer programmes since June 2012 with the exception of some small fleets in the North Pacific which must achieve this coverage by the end of 2014"/>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099852" y="2276872"/>
            <a:ext cx="468052" cy="468052"/>
          </a:xfrm>
          <a:prstGeom prst="rect">
            <a:avLst/>
          </a:prstGeom>
        </p:spPr>
      </p:pic>
      <p:pic>
        <p:nvPicPr>
          <p:cNvPr id="17" name="Picture 16">
            <a:hlinkClick r:id="rId6" action="ppaction://hlinksldjump" tooltip="Each fleet currently chooses its own metric against which to report its observer coverage"/>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114431" y="3500698"/>
            <a:ext cx="468052" cy="468052"/>
          </a:xfrm>
          <a:prstGeom prst="rect">
            <a:avLst/>
          </a:prstGeom>
        </p:spPr>
      </p:pic>
    </p:spTree>
    <p:extLst>
      <p:ext uri="{BB962C8B-B14F-4D97-AF65-F5344CB8AC3E}">
        <p14:creationId xmlns:p14="http://schemas.microsoft.com/office/powerpoint/2010/main" val="126388538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Western Pacific Ocean (WCPFC)&gt; Purse Seine Observer Coverage</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graphicFrame>
        <p:nvGraphicFramePr>
          <p:cNvPr id="13" name="Table 12"/>
          <p:cNvGraphicFramePr>
            <a:graphicFrameLocks noGrp="1"/>
          </p:cNvGraphicFramePr>
          <p:nvPr>
            <p:extLst>
              <p:ext uri="{D42A27DB-BD31-4B8C-83A1-F6EECF244321}">
                <p14:modId xmlns:p14="http://schemas.microsoft.com/office/powerpoint/2010/main" val="562422542"/>
              </p:ext>
            </p:extLst>
          </p:nvPr>
        </p:nvGraphicFramePr>
        <p:xfrm>
          <a:off x="935596" y="1588836"/>
          <a:ext cx="5868652" cy="4729376"/>
        </p:xfrm>
        <a:graphic>
          <a:graphicData uri="http://schemas.openxmlformats.org/drawingml/2006/table">
            <a:tbl>
              <a:tblPr firstRow="1" bandRow="1">
                <a:tableStyleId>{74C1A8A3-306A-4EB7-A6B1-4F7E0EB9C5D6}</a:tableStyleId>
              </a:tblPr>
              <a:tblGrid>
                <a:gridCol w="180020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972108">
                  <a:extLst>
                    <a:ext uri="{9D8B030D-6E8A-4147-A177-3AD203B41FA5}">
                      <a16:colId xmlns:a16="http://schemas.microsoft.com/office/drawing/2014/main" val="20002"/>
                    </a:ext>
                  </a:extLst>
                </a:gridCol>
                <a:gridCol w="900100">
                  <a:extLst>
                    <a:ext uri="{9D8B030D-6E8A-4147-A177-3AD203B41FA5}">
                      <a16:colId xmlns:a16="http://schemas.microsoft.com/office/drawing/2014/main" val="20003"/>
                    </a:ext>
                  </a:extLst>
                </a:gridCol>
                <a:gridCol w="1116124">
                  <a:extLst>
                    <a:ext uri="{9D8B030D-6E8A-4147-A177-3AD203B41FA5}">
                      <a16:colId xmlns:a16="http://schemas.microsoft.com/office/drawing/2014/main" val="20004"/>
                    </a:ext>
                  </a:extLst>
                </a:gridCol>
              </a:tblGrid>
              <a:tr h="291992">
                <a:tc gridSpan="5">
                  <a:txBody>
                    <a:bodyPr/>
                    <a:lstStyle/>
                    <a:p>
                      <a:pPr algn="l"/>
                      <a:r>
                        <a:rPr lang="en-US" sz="1200" b="1" dirty="0">
                          <a:solidFill>
                            <a:schemeClr val="tx1"/>
                          </a:solidFill>
                          <a:latin typeface="Segoe UI Semibold" panose="020B0702040204020203" pitchFamily="34" charset="0"/>
                          <a:cs typeface="Segoe UI Semibold" panose="020B0702040204020203" pitchFamily="34" charset="0"/>
                        </a:rPr>
                        <a:t>Percentage</a:t>
                      </a:r>
                      <a:r>
                        <a:rPr lang="en-US" sz="1200" b="1" baseline="0" dirty="0">
                          <a:solidFill>
                            <a:schemeClr val="tx1"/>
                          </a:solidFill>
                          <a:latin typeface="Segoe UI Semibold" panose="020B0702040204020203" pitchFamily="34" charset="0"/>
                          <a:cs typeface="Segoe UI Semibold" panose="020B0702040204020203" pitchFamily="34" charset="0"/>
                        </a:rPr>
                        <a:t> of Purse Seine Trips for which Observer Data have been processed*</a:t>
                      </a:r>
                      <a:endParaRPr lang="en-US" sz="1200" b="1" dirty="0">
                        <a:solidFill>
                          <a:schemeClr val="tx1"/>
                        </a:solidFill>
                        <a:latin typeface="Segoe UI Semibold" panose="020B0702040204020203" pitchFamily="34" charset="0"/>
                        <a:cs typeface="Segoe UI Semibold" panose="020B0702040204020203" pitchFamily="34" charset="0"/>
                      </a:endParaRPr>
                    </a:p>
                  </a:txBody>
                  <a:tcPr>
                    <a:solidFill>
                      <a:srgbClr val="92D050"/>
                    </a:solidFill>
                  </a:tcPr>
                </a:tc>
                <a:tc hMerge="1">
                  <a:txBody>
                    <a:bodyPr/>
                    <a:lstStyle/>
                    <a:p>
                      <a:pPr algn="ctr"/>
                      <a:endParaRPr lang="en-US" sz="1200" b="1" dirty="0">
                        <a:solidFill>
                          <a:schemeClr val="tx1"/>
                        </a:solidFill>
                        <a:latin typeface="Segoe UI Semibold" panose="020B0702040204020203" pitchFamily="34" charset="0"/>
                        <a:cs typeface="Segoe UI Semibold" panose="020B0702040204020203"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92D050"/>
                    </a:solidFill>
                  </a:tcPr>
                </a:tc>
                <a:tc hMerge="1">
                  <a:txBody>
                    <a:bodyPr/>
                    <a:lstStyle/>
                    <a:p>
                      <a:pPr algn="ctr"/>
                      <a:endParaRPr lang="en-US" sz="1200" b="1" dirty="0">
                        <a:solidFill>
                          <a:schemeClr val="tx1"/>
                        </a:solidFill>
                        <a:latin typeface="Segoe UI Semibold" panose="020B0702040204020203" pitchFamily="34" charset="0"/>
                        <a:cs typeface="Segoe UI Semibold" panose="020B0702040204020203"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92D050"/>
                    </a:solidFill>
                  </a:tcPr>
                </a:tc>
                <a:tc hMerge="1">
                  <a:txBody>
                    <a:bodyPr/>
                    <a:lstStyle/>
                    <a:p>
                      <a:pPr algn="ctr"/>
                      <a:endParaRPr lang="en-US" sz="1200" b="1" dirty="0">
                        <a:solidFill>
                          <a:schemeClr val="tx1"/>
                        </a:solidFill>
                        <a:latin typeface="Segoe UI Semibold" panose="020B0702040204020203" pitchFamily="34" charset="0"/>
                        <a:cs typeface="Segoe UI Semibold" panose="020B0702040204020203"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92D050"/>
                    </a:solidFill>
                  </a:tcPr>
                </a:tc>
                <a:tc hMerge="1">
                  <a:txBody>
                    <a:bodyPr/>
                    <a:lstStyle/>
                    <a:p>
                      <a:pPr algn="ctr"/>
                      <a:endParaRPr lang="en-US" sz="1200" b="1" dirty="0">
                        <a:solidFill>
                          <a:schemeClr val="tx1"/>
                        </a:solidFill>
                        <a:latin typeface="Segoe UI Semibold" panose="020B0702040204020203" pitchFamily="34" charset="0"/>
                        <a:cs typeface="Segoe UI Semibold" panose="020B0702040204020203" pitchFamily="34" charset="0"/>
                      </a:endParaRPr>
                    </a:p>
                  </a:txBody>
                  <a:tcPr>
                    <a:lnL w="28575" cap="flat" cmpd="sng" algn="ctr">
                      <a:solidFill>
                        <a:schemeClr val="tx1"/>
                      </a:solidFill>
                      <a:prstDash val="solid"/>
                      <a:round/>
                      <a:headEnd type="none" w="med" len="med"/>
                      <a:tailEnd type="none" w="med" len="med"/>
                    </a:lnL>
                    <a:solidFill>
                      <a:srgbClr val="92D050"/>
                    </a:solidFill>
                  </a:tcPr>
                </a:tc>
                <a:extLst>
                  <a:ext uri="{0D108BD9-81ED-4DB2-BD59-A6C34878D82A}">
                    <a16:rowId xmlns:a16="http://schemas.microsoft.com/office/drawing/2014/main" val="10000"/>
                  </a:ext>
                </a:extLst>
              </a:tr>
              <a:tr h="284994">
                <a:tc>
                  <a:txBody>
                    <a:bodyPr/>
                    <a:lstStyle/>
                    <a:p>
                      <a:pPr algn="l"/>
                      <a:r>
                        <a:rPr lang="en-US" sz="1200" b="1" dirty="0">
                          <a:solidFill>
                            <a:schemeClr val="tx1"/>
                          </a:solidFill>
                          <a:latin typeface="Segoe UI Semibold" panose="020B0702040204020203" pitchFamily="34" charset="0"/>
                          <a:cs typeface="Segoe UI Semibold" panose="020B0702040204020203" pitchFamily="34" charset="0"/>
                        </a:rPr>
                        <a:t>Fleet</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a:r>
                        <a:rPr lang="en-US" sz="1200" b="1" dirty="0">
                          <a:solidFill>
                            <a:schemeClr val="tx1"/>
                          </a:solidFill>
                          <a:latin typeface="Segoe UI Semibold" panose="020B0702040204020203" pitchFamily="34" charset="0"/>
                          <a:cs typeface="Segoe UI Semibold" panose="020B0702040204020203" pitchFamily="34" charset="0"/>
                        </a:rPr>
                        <a:t>2011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a:r>
                        <a:rPr lang="en-US" sz="1200" b="1" dirty="0">
                          <a:solidFill>
                            <a:schemeClr val="tx1"/>
                          </a:solidFill>
                          <a:latin typeface="Segoe UI Semibold" panose="020B0702040204020203" pitchFamily="34" charset="0"/>
                          <a:cs typeface="Segoe UI Semibold" panose="020B0702040204020203" pitchFamily="34" charset="0"/>
                        </a:rPr>
                        <a:t>2012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a:r>
                        <a:rPr lang="en-US" sz="1200" b="1" dirty="0">
                          <a:solidFill>
                            <a:schemeClr val="tx1"/>
                          </a:solidFill>
                          <a:latin typeface="Segoe UI Semibold" panose="020B0702040204020203" pitchFamily="34" charset="0"/>
                          <a:cs typeface="Segoe UI Semibold" panose="020B0702040204020203" pitchFamily="34" charset="0"/>
                        </a:rPr>
                        <a:t>2013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a:r>
                        <a:rPr lang="en-US" sz="1200" b="1" dirty="0">
                          <a:solidFill>
                            <a:schemeClr val="tx1"/>
                          </a:solidFill>
                          <a:latin typeface="Segoe UI Semibold" panose="020B0702040204020203" pitchFamily="34" charset="0"/>
                          <a:cs typeface="Segoe UI Semibold" panose="020B0702040204020203" pitchFamily="34" charset="0"/>
                        </a:rPr>
                        <a:t>2014</a:t>
                      </a: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276826">
                <a:tc>
                  <a:txBody>
                    <a:bodyPr/>
                    <a:lstStyle/>
                    <a:p>
                      <a:pPr algn="l" fontAlgn="b"/>
                      <a:r>
                        <a:rPr lang="en-US" sz="1200" b="0" i="0" u="none" strike="noStrike">
                          <a:solidFill>
                            <a:schemeClr val="tx1"/>
                          </a:solidFill>
                          <a:effectLst/>
                          <a:latin typeface="Segoe UI Semibold" panose="020B0702040204020203" pitchFamily="34" charset="0"/>
                          <a:cs typeface="Segoe UI Semibold" panose="020B0702040204020203" pitchFamily="34" charset="0"/>
                        </a:rPr>
                        <a:t>China</a:t>
                      </a:r>
                    </a:p>
                  </a:txBody>
                  <a:tcPr marL="0" marR="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88 (45)</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74 (44)</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98 (69)</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86 (67)</a:t>
                      </a:r>
                    </a:p>
                  </a:txBody>
                  <a:tcPr marL="0" marR="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276826">
                <a:tc>
                  <a:txBody>
                    <a:bodyPr/>
                    <a:lstStyle/>
                    <a:p>
                      <a:pPr algn="l" fontAlgn="b"/>
                      <a:r>
                        <a:rPr lang="en-US" sz="1200" b="0" i="0" u="none" strike="noStrike">
                          <a:solidFill>
                            <a:schemeClr val="tx1"/>
                          </a:solidFill>
                          <a:effectLst/>
                          <a:latin typeface="Segoe UI Semibold" panose="020B0702040204020203" pitchFamily="34" charset="0"/>
                          <a:cs typeface="Segoe UI Semibold" panose="020B0702040204020203" pitchFamily="34" charset="0"/>
                        </a:rPr>
                        <a:t>Ecuador</a:t>
                      </a:r>
                    </a:p>
                  </a:txBody>
                  <a:tcPr marL="0" marR="0" marT="0" marB="0" anchor="b">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72 (32)</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73 (24)</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81 (43)</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100 (33)</a:t>
                      </a:r>
                    </a:p>
                  </a:txBody>
                  <a:tcPr marL="0" marR="0" marT="0"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276826">
                <a:tc>
                  <a:txBody>
                    <a:bodyPr/>
                    <a:lstStyle/>
                    <a:p>
                      <a:pPr algn="l" fontAlgn="b"/>
                      <a:r>
                        <a:rPr lang="en-US" sz="1200" b="0" i="0" u="none" strike="noStrike">
                          <a:solidFill>
                            <a:schemeClr val="tx1"/>
                          </a:solidFill>
                          <a:effectLst/>
                          <a:latin typeface="Segoe UI Semibold" panose="020B0702040204020203" pitchFamily="34" charset="0"/>
                          <a:cs typeface="Segoe UI Semibold" panose="020B0702040204020203" pitchFamily="34" charset="0"/>
                        </a:rPr>
                        <a:t>Spain</a:t>
                      </a:r>
                    </a:p>
                  </a:txBody>
                  <a:tcPr marL="0" marR="0" marT="0" marB="0" anchor="b">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67 (17)</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56 (26)</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88 (88)</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92 (63)</a:t>
                      </a:r>
                    </a:p>
                  </a:txBody>
                  <a:tcPr marL="0" marR="0" marT="0"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276826">
                <a:tc>
                  <a:txBody>
                    <a:bodyPr/>
                    <a:lstStyle/>
                    <a:p>
                      <a:pPr algn="l" fontAlgn="b"/>
                      <a:r>
                        <a:rPr lang="en-US" sz="1200" b="0" i="0" u="none" strike="noStrike">
                          <a:solidFill>
                            <a:schemeClr val="tx1"/>
                          </a:solidFill>
                          <a:effectLst/>
                          <a:latin typeface="Segoe UI Semibold" panose="020B0702040204020203" pitchFamily="34" charset="0"/>
                          <a:cs typeface="Segoe UI Semibold" panose="020B0702040204020203" pitchFamily="34" charset="0"/>
                        </a:rPr>
                        <a:t>FSM</a:t>
                      </a:r>
                    </a:p>
                  </a:txBody>
                  <a:tcPr marL="0" marR="0" marT="0" marB="0" anchor="b">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80 (53)</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90 (45)</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100 (7)</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88 (82)</a:t>
                      </a:r>
                    </a:p>
                  </a:txBody>
                  <a:tcPr marL="0" marR="0" marT="0"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276826">
                <a:tc>
                  <a:txBody>
                    <a:bodyPr/>
                    <a:lstStyle/>
                    <a:p>
                      <a:pPr algn="l" fontAlgn="b"/>
                      <a:r>
                        <a:rPr lang="en-US" sz="1200" b="0" i="0" u="none" strike="noStrike">
                          <a:solidFill>
                            <a:schemeClr val="tx1"/>
                          </a:solidFill>
                          <a:effectLst/>
                          <a:latin typeface="Segoe UI Semibold" panose="020B0702040204020203" pitchFamily="34" charset="0"/>
                          <a:cs typeface="Segoe UI Semibold" panose="020B0702040204020203" pitchFamily="34" charset="0"/>
                        </a:rPr>
                        <a:t>Japan</a:t>
                      </a:r>
                    </a:p>
                  </a:txBody>
                  <a:tcPr marL="0" marR="0" marT="0" marB="0" anchor="b">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89 (53)</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95 (67)</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97 (71)</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78 (54)</a:t>
                      </a:r>
                    </a:p>
                  </a:txBody>
                  <a:tcPr marL="0" marR="0" marT="0"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276826">
                <a:tc>
                  <a:txBody>
                    <a:bodyPr/>
                    <a:lstStyle/>
                    <a:p>
                      <a:pPr algn="l" fontAlgn="b"/>
                      <a:r>
                        <a:rPr lang="en-US" sz="1200" b="0" i="0" u="none" strike="noStrike">
                          <a:solidFill>
                            <a:schemeClr val="tx1"/>
                          </a:solidFill>
                          <a:effectLst/>
                          <a:latin typeface="Segoe UI Semibold" panose="020B0702040204020203" pitchFamily="34" charset="0"/>
                          <a:cs typeface="Segoe UI Semibold" panose="020B0702040204020203" pitchFamily="34" charset="0"/>
                        </a:rPr>
                        <a:t>Kiribati</a:t>
                      </a:r>
                    </a:p>
                  </a:txBody>
                  <a:tcPr marL="0" marR="0" marT="0" marB="0" anchor="b">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91 (27)</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87 (48)</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80 (48)</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87 (87)</a:t>
                      </a:r>
                    </a:p>
                  </a:txBody>
                  <a:tcPr marL="0" marR="0" marT="0"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7"/>
                  </a:ext>
                </a:extLst>
              </a:tr>
              <a:tr h="276826">
                <a:tc>
                  <a:txBody>
                    <a:bodyPr/>
                    <a:lstStyle/>
                    <a:p>
                      <a:pPr algn="l" fontAlgn="b"/>
                      <a:r>
                        <a:rPr lang="en-US" sz="1200" b="0" i="0" u="none" strike="noStrike">
                          <a:solidFill>
                            <a:schemeClr val="tx1"/>
                          </a:solidFill>
                          <a:effectLst/>
                          <a:latin typeface="Segoe UI Semibold" panose="020B0702040204020203" pitchFamily="34" charset="0"/>
                          <a:cs typeface="Segoe UI Semibold" panose="020B0702040204020203" pitchFamily="34" charset="0"/>
                        </a:rPr>
                        <a:t>Korea</a:t>
                      </a:r>
                    </a:p>
                  </a:txBody>
                  <a:tcPr marL="0" marR="0" marT="0" marB="0" anchor="b">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87 (54)</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70 (47)</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92 (70)</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81 (37)</a:t>
                      </a:r>
                    </a:p>
                  </a:txBody>
                  <a:tcPr marL="0" marR="0" marT="0"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8"/>
                  </a:ext>
                </a:extLst>
              </a:tr>
              <a:tr h="276826">
                <a:tc>
                  <a:txBody>
                    <a:bodyPr/>
                    <a:lstStyle/>
                    <a:p>
                      <a:pPr algn="l" fontAlgn="b"/>
                      <a:r>
                        <a:rPr lang="en-US" sz="1200" b="0" i="0" u="none" strike="noStrike">
                          <a:solidFill>
                            <a:schemeClr val="tx1"/>
                          </a:solidFill>
                          <a:effectLst/>
                          <a:latin typeface="Segoe UI Semibold" panose="020B0702040204020203" pitchFamily="34" charset="0"/>
                          <a:cs typeface="Segoe UI Semibold" panose="020B0702040204020203" pitchFamily="34" charset="0"/>
                        </a:rPr>
                        <a:t>Marshall Is.</a:t>
                      </a:r>
                    </a:p>
                  </a:txBody>
                  <a:tcPr marL="0" marR="0" marT="0" marB="0" anchor="b">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94 (58)</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100 (62)</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96 (87)</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85 (77)</a:t>
                      </a:r>
                    </a:p>
                  </a:txBody>
                  <a:tcPr marL="0" marR="0" marT="0"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9"/>
                  </a:ext>
                </a:extLst>
              </a:tr>
              <a:tr h="276826">
                <a:tc>
                  <a:txBody>
                    <a:bodyPr/>
                    <a:lstStyle/>
                    <a:p>
                      <a:pPr algn="l" fontAlgn="b"/>
                      <a:r>
                        <a:rPr lang="en-US" sz="1200" b="0" i="0" u="none" strike="noStrike">
                          <a:solidFill>
                            <a:schemeClr val="tx1"/>
                          </a:solidFill>
                          <a:effectLst/>
                          <a:latin typeface="Segoe UI Semibold" panose="020B0702040204020203" pitchFamily="34" charset="0"/>
                          <a:cs typeface="Segoe UI Semibold" panose="020B0702040204020203" pitchFamily="34" charset="0"/>
                        </a:rPr>
                        <a:t>New Zealand</a:t>
                      </a:r>
                    </a:p>
                  </a:txBody>
                  <a:tcPr marL="0" marR="0" marT="0" marB="0" anchor="b">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67 (23)</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100 (48)</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85 (42)</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100 (17)</a:t>
                      </a:r>
                    </a:p>
                  </a:txBody>
                  <a:tcPr marL="0" marR="0" marT="0"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0"/>
                  </a:ext>
                </a:extLst>
              </a:tr>
              <a:tr h="276826">
                <a:tc>
                  <a:txBody>
                    <a:bodyPr/>
                    <a:lstStyle/>
                    <a:p>
                      <a:pPr algn="l" fontAlgn="b"/>
                      <a:r>
                        <a:rPr lang="en-US" sz="1200" b="0" i="0" u="none" strike="noStrike">
                          <a:solidFill>
                            <a:schemeClr val="tx1"/>
                          </a:solidFill>
                          <a:effectLst/>
                          <a:latin typeface="Segoe UI Semibold" panose="020B0702040204020203" pitchFamily="34" charset="0"/>
                          <a:cs typeface="Segoe UI Semibold" panose="020B0702040204020203" pitchFamily="34" charset="0"/>
                        </a:rPr>
                        <a:t>PNG/PH/Vanutau</a:t>
                      </a:r>
                    </a:p>
                  </a:txBody>
                  <a:tcPr marL="0" marR="0" marT="0" marB="0" anchor="b">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87 (67)</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67 (62)</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95 (87)</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55 (55)</a:t>
                      </a:r>
                    </a:p>
                  </a:txBody>
                  <a:tcPr marL="0" marR="0" marT="0"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1"/>
                  </a:ext>
                </a:extLst>
              </a:tr>
              <a:tr h="276826">
                <a:tc>
                  <a:txBody>
                    <a:bodyPr/>
                    <a:lstStyle/>
                    <a:p>
                      <a:pPr algn="l" fontAlgn="b"/>
                      <a:r>
                        <a:rPr lang="en-US" sz="1200" b="0" i="0" u="none" strike="noStrike">
                          <a:solidFill>
                            <a:schemeClr val="tx1"/>
                          </a:solidFill>
                          <a:effectLst/>
                          <a:latin typeface="Segoe UI Semibold" panose="020B0702040204020203" pitchFamily="34" charset="0"/>
                          <a:cs typeface="Segoe UI Semibold" panose="020B0702040204020203" pitchFamily="34" charset="0"/>
                        </a:rPr>
                        <a:t>Solomon Is.</a:t>
                      </a:r>
                    </a:p>
                  </a:txBody>
                  <a:tcPr marL="0" marR="0" marT="0" marB="0" anchor="b">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75 (16)</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76 (31)</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100 (16)</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100 (50)</a:t>
                      </a:r>
                    </a:p>
                  </a:txBody>
                  <a:tcPr marL="0" marR="0" marT="0"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2"/>
                  </a:ext>
                </a:extLst>
              </a:tr>
              <a:tr h="276826">
                <a:tc>
                  <a:txBody>
                    <a:bodyPr/>
                    <a:lstStyle/>
                    <a:p>
                      <a:pPr algn="l" fontAlgn="b"/>
                      <a:r>
                        <a:rPr lang="en-US" sz="1200" b="0" i="0" u="none" strike="noStrike">
                          <a:solidFill>
                            <a:schemeClr val="tx1"/>
                          </a:solidFill>
                          <a:effectLst/>
                          <a:latin typeface="Segoe UI Semibold" panose="020B0702040204020203" pitchFamily="34" charset="0"/>
                          <a:cs typeface="Segoe UI Semibold" panose="020B0702040204020203" pitchFamily="34" charset="0"/>
                        </a:rPr>
                        <a:t>El Salvador</a:t>
                      </a:r>
                    </a:p>
                  </a:txBody>
                  <a:tcPr marL="0" marR="0" marT="0" marB="0" anchor="b">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100 (41)</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17 (6)</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79 (42)</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100 (54)</a:t>
                      </a:r>
                    </a:p>
                  </a:txBody>
                  <a:tcPr marL="0" marR="0" marT="0"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3"/>
                  </a:ext>
                </a:extLst>
              </a:tr>
              <a:tr h="276826">
                <a:tc>
                  <a:txBody>
                    <a:bodyPr/>
                    <a:lstStyle/>
                    <a:p>
                      <a:pPr algn="l" fontAlgn="b"/>
                      <a:r>
                        <a:rPr lang="en-US" sz="1200" b="0" i="0" u="none" strike="noStrike">
                          <a:solidFill>
                            <a:schemeClr val="tx1"/>
                          </a:solidFill>
                          <a:effectLst/>
                          <a:latin typeface="Segoe UI Semibold" panose="020B0702040204020203" pitchFamily="34" charset="0"/>
                          <a:cs typeface="Segoe UI Semibold" panose="020B0702040204020203" pitchFamily="34" charset="0"/>
                        </a:rPr>
                        <a:t>Tuvalu</a:t>
                      </a:r>
                    </a:p>
                  </a:txBody>
                  <a:tcPr marL="0" marR="0" marT="0" marB="0" anchor="b">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100 (57)</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71 (50)</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88 (70)</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50 (38)</a:t>
                      </a:r>
                    </a:p>
                  </a:txBody>
                  <a:tcPr marL="0" marR="0" marT="0"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4"/>
                  </a:ext>
                </a:extLst>
              </a:tr>
              <a:tr h="276826">
                <a:tc>
                  <a:txBody>
                    <a:bodyPr/>
                    <a:lstStyle/>
                    <a:p>
                      <a:pPr algn="l" fontAlgn="b"/>
                      <a:r>
                        <a:rPr lang="en-US" sz="1200" b="0" i="0" u="none" strike="noStrike">
                          <a:solidFill>
                            <a:schemeClr val="tx1"/>
                          </a:solidFill>
                          <a:effectLst/>
                          <a:latin typeface="Segoe UI Semibold" panose="020B0702040204020203" pitchFamily="34" charset="0"/>
                          <a:cs typeface="Segoe UI Semibold" panose="020B0702040204020203" pitchFamily="34" charset="0"/>
                        </a:rPr>
                        <a:t>Chinese Taipei</a:t>
                      </a:r>
                    </a:p>
                  </a:txBody>
                  <a:tcPr marL="0" marR="0" marT="0" marB="0" anchor="b">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77 (50)</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72 (50)</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a:solidFill>
                            <a:schemeClr val="tx1"/>
                          </a:solidFill>
                          <a:effectLst/>
                          <a:latin typeface="Segoe UI Semibold" panose="020B0702040204020203" pitchFamily="34" charset="0"/>
                          <a:cs typeface="Segoe UI Semibold" panose="020B0702040204020203" pitchFamily="34" charset="0"/>
                        </a:rPr>
                        <a:t>96 (67)</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83 (58)</a:t>
                      </a:r>
                    </a:p>
                  </a:txBody>
                  <a:tcPr marL="0" marR="0" marT="0"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5"/>
                  </a:ext>
                </a:extLst>
              </a:tr>
              <a:tr h="276826">
                <a:tc>
                  <a:txBody>
                    <a:bodyPr/>
                    <a:lstStyle/>
                    <a:p>
                      <a:pPr algn="l" fontAlgn="b"/>
                      <a:r>
                        <a:rPr lang="en-US" sz="1200" b="0" i="0" u="none" strike="noStrike" dirty="0">
                          <a:solidFill>
                            <a:schemeClr val="tx1"/>
                          </a:solidFill>
                          <a:effectLst/>
                          <a:latin typeface="Segoe UI Semibold" panose="020B0702040204020203" pitchFamily="34" charset="0"/>
                          <a:cs typeface="Segoe UI Semibold" panose="020B0702040204020203" pitchFamily="34" charset="0"/>
                        </a:rPr>
                        <a:t>USA</a:t>
                      </a:r>
                    </a:p>
                  </a:txBody>
                  <a:tcPr marL="0" marR="0" marT="0" marB="0" anchor="b">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98 (82)</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96 (88)</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94 (78)</a:t>
                      </a: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100" b="0" i="0" u="none" strike="noStrike" dirty="0">
                          <a:solidFill>
                            <a:schemeClr val="tx1"/>
                          </a:solidFill>
                          <a:effectLst/>
                          <a:latin typeface="Segoe UI Semibold" panose="020B0702040204020203" pitchFamily="34" charset="0"/>
                          <a:cs typeface="Segoe UI Semibold" panose="020B0702040204020203" pitchFamily="34" charset="0"/>
                        </a:rPr>
                        <a:t>55 (50)</a:t>
                      </a:r>
                    </a:p>
                  </a:txBody>
                  <a:tcPr marL="0" marR="0" marT="0"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6"/>
                  </a:ext>
                </a:extLst>
              </a:tr>
            </a:tbl>
          </a:graphicData>
        </a:graphic>
      </p:graphicFrame>
      <p:sp>
        <p:nvSpPr>
          <p:cNvPr id="16" name="TextBox 15"/>
          <p:cNvSpPr txBox="1"/>
          <p:nvPr/>
        </p:nvSpPr>
        <p:spPr>
          <a:xfrm>
            <a:off x="883940" y="6324004"/>
            <a:ext cx="6067425" cy="553998"/>
          </a:xfrm>
          <a:prstGeom prst="rect">
            <a:avLst/>
          </a:prstGeom>
          <a:noFill/>
        </p:spPr>
        <p:txBody>
          <a:bodyPr wrap="square" rtlCol="0">
            <a:spAutoFit/>
          </a:bodyPr>
          <a:lstStyle/>
          <a:p>
            <a:r>
              <a:rPr lang="en-US" dirty="0"/>
              <a:t>*:  </a:t>
            </a:r>
            <a:r>
              <a:rPr lang="en-US" sz="1200" dirty="0"/>
              <a:t>the first figure is the percentage based on known trips (e.g. observer report received); the figure in parentheses is the percentage based on the number of trips as estimated by VMS</a:t>
            </a:r>
            <a:endParaRPr lang="en-US" dirty="0"/>
          </a:p>
        </p:txBody>
      </p:sp>
      <p:pic>
        <p:nvPicPr>
          <p:cNvPr id="12" name="Picture 2" descr="C:\Users\shelley.clarke\AppData\Local\Microsoft\Windows\INetCache\IE\ISEM6PSG\Info_sign_font_awesome.svg[1].png">
            <a:hlinkClick r:id="rId6" action="ppaction://hlinksldjump" tooltip="Data Sources:  WCPFC TCC11 (2015) paper IP-05 (rev 1)"/>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6" action="ppaction://hlinksldjump" tooltip="100% observer coverage has been required for the purse seine fleet since 1 January 2010 in the waters between 20oN and 20o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099852" y="2276872"/>
            <a:ext cx="468052" cy="468052"/>
          </a:xfrm>
          <a:prstGeom prst="rect">
            <a:avLst/>
          </a:prstGeom>
        </p:spPr>
      </p:pic>
      <p:pic>
        <p:nvPicPr>
          <p:cNvPr id="15" name="Picture 14">
            <a:hlinkClick r:id="rId6" action="ppaction://hlinksldjump" tooltip="The first figure in each cell is higher because it represents the% of known observer trips which have been processed.  The second figure represents the % of trips processed against an estimate of the total number of trips conducted (observed or not)"/>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104906" y="3194974"/>
            <a:ext cx="468052" cy="468052"/>
          </a:xfrm>
          <a:prstGeom prst="rect">
            <a:avLst/>
          </a:prstGeom>
        </p:spPr>
      </p:pic>
    </p:spTree>
    <p:extLst>
      <p:ext uri="{BB962C8B-B14F-4D97-AF65-F5344CB8AC3E}">
        <p14:creationId xmlns:p14="http://schemas.microsoft.com/office/powerpoint/2010/main" val="356679300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pic>
        <p:nvPicPr>
          <p:cNvPr id="18" name="Picture 4" descr="http://www.sefsc.noaa.gov/labs/mississippi/images/longline_gear_illustr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4609" y="2534684"/>
            <a:ext cx="2811378" cy="16563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Purse se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2065" y="2312876"/>
            <a:ext cx="1836935" cy="189991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837740" y="1523762"/>
            <a:ext cx="6949403" cy="369332"/>
          </a:xfrm>
          <a:prstGeom prst="rect">
            <a:avLst/>
          </a:prstGeom>
          <a:noFill/>
        </p:spPr>
        <p:txBody>
          <a:bodyPr wrap="none" rtlCol="0">
            <a:spAutoFit/>
          </a:bodyPr>
          <a:lstStyle/>
          <a:p>
            <a:r>
              <a:rPr lang="en-US" dirty="0">
                <a:latin typeface="Segoe UI Semibold" panose="020B0702040204020203" pitchFamily="34" charset="0"/>
                <a:cs typeface="Segoe UI Semibold" panose="020B0702040204020203" pitchFamily="34" charset="0"/>
              </a:rPr>
              <a:t>For this region, shark species composition data are available as:  </a:t>
            </a:r>
          </a:p>
        </p:txBody>
      </p:sp>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3222" y="2438400"/>
            <a:ext cx="1654151"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itle 1"/>
          <p:cNvSpPr>
            <a:spLocks noGrp="1"/>
          </p:cNvSpPr>
          <p:nvPr>
            <p:ph type="title"/>
          </p:nvPr>
        </p:nvSpPr>
        <p:spPr>
          <a:xfrm>
            <a:off x="827584" y="418862"/>
            <a:ext cx="8460939" cy="1143000"/>
          </a:xfrm>
        </p:spPr>
        <p:txBody>
          <a:bodyPr>
            <a:normAutofit/>
          </a:bodyPr>
          <a:lstStyle/>
          <a:p>
            <a:pPr algn="l"/>
            <a:r>
              <a:rPr lang="en-US" sz="2800" dirty="0">
                <a:latin typeface="Segoe UI Semibold" panose="020B0702040204020203" pitchFamily="34" charset="0"/>
                <a:cs typeface="Segoe UI Semibold" panose="020B0702040204020203" pitchFamily="34" charset="0"/>
              </a:rPr>
              <a:t>Western Pacific (WCPFC) &gt; Shark Catch by Species</a:t>
            </a:r>
          </a:p>
        </p:txBody>
      </p:sp>
      <p:sp>
        <p:nvSpPr>
          <p:cNvPr id="17" name="TextBox 16">
            <a:hlinkClick r:id="rId7"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27" name="TextBox 26">
            <a:hlinkClick r:id="rId8" action="ppaction://hlinksldjump"/>
          </p:cNvPr>
          <p:cNvSpPr txBox="1"/>
          <p:nvPr/>
        </p:nvSpPr>
        <p:spPr>
          <a:xfrm>
            <a:off x="5595234"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25" name="TextBox 24">
            <a:hlinkClick r:id="rId9" action="ppaction://hlinksldjump"/>
          </p:cNvPr>
          <p:cNvSpPr txBox="1"/>
          <p:nvPr/>
        </p:nvSpPr>
        <p:spPr>
          <a:xfrm>
            <a:off x="1069176" y="4365104"/>
            <a:ext cx="1450596" cy="923330"/>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Longline </a:t>
            </a:r>
            <a:r>
              <a:rPr lang="en-US" dirty="0" err="1">
                <a:latin typeface="Segoe UI Semibold" panose="020B0702040204020203" pitchFamily="34" charset="0"/>
                <a:cs typeface="Segoe UI Semibold" panose="020B0702040204020203" pitchFamily="34" charset="0"/>
              </a:rPr>
              <a:t>Logsheet</a:t>
            </a:r>
            <a:r>
              <a:rPr lang="en-US" dirty="0">
                <a:latin typeface="Segoe UI Semibold" panose="020B0702040204020203" pitchFamily="34" charset="0"/>
                <a:cs typeface="Segoe UI Semibold" panose="020B0702040204020203" pitchFamily="34" charset="0"/>
              </a:rPr>
              <a:t> Data</a:t>
            </a:r>
          </a:p>
        </p:txBody>
      </p:sp>
      <p:sp>
        <p:nvSpPr>
          <p:cNvPr id="26" name="TextBox 25">
            <a:hlinkClick r:id="rId10" action="ppaction://hlinksldjump"/>
          </p:cNvPr>
          <p:cNvSpPr txBox="1"/>
          <p:nvPr/>
        </p:nvSpPr>
        <p:spPr>
          <a:xfrm>
            <a:off x="2663788" y="4365104"/>
            <a:ext cx="1450596" cy="923330"/>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Longline Observer</a:t>
            </a:r>
          </a:p>
          <a:p>
            <a:pPr algn="ctr"/>
            <a:r>
              <a:rPr lang="en-US" dirty="0">
                <a:latin typeface="Segoe UI Semibold" panose="020B0702040204020203" pitchFamily="34" charset="0"/>
                <a:cs typeface="Segoe UI Semibold" panose="020B0702040204020203" pitchFamily="34" charset="0"/>
              </a:rPr>
              <a:t>Data</a:t>
            </a:r>
          </a:p>
        </p:txBody>
      </p:sp>
      <p:sp>
        <p:nvSpPr>
          <p:cNvPr id="28" name="TextBox 27">
            <a:hlinkClick r:id="rId11" action="ppaction://hlinksldjump"/>
          </p:cNvPr>
          <p:cNvSpPr txBox="1"/>
          <p:nvPr/>
        </p:nvSpPr>
        <p:spPr>
          <a:xfrm>
            <a:off x="4968044" y="4365104"/>
            <a:ext cx="1450596" cy="923330"/>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Purse Seine </a:t>
            </a:r>
            <a:r>
              <a:rPr lang="en-US" dirty="0" err="1">
                <a:latin typeface="Segoe UI Semibold" panose="020B0702040204020203" pitchFamily="34" charset="0"/>
                <a:cs typeface="Segoe UI Semibold" panose="020B0702040204020203" pitchFamily="34" charset="0"/>
              </a:rPr>
              <a:t>Logsheet</a:t>
            </a:r>
            <a:r>
              <a:rPr lang="en-US" dirty="0">
                <a:latin typeface="Segoe UI Semibold" panose="020B0702040204020203" pitchFamily="34" charset="0"/>
                <a:cs typeface="Segoe UI Semibold" panose="020B0702040204020203" pitchFamily="34" charset="0"/>
              </a:rPr>
              <a:t> Data</a:t>
            </a:r>
          </a:p>
        </p:txBody>
      </p:sp>
      <p:sp>
        <p:nvSpPr>
          <p:cNvPr id="29" name="TextBox 28">
            <a:hlinkClick r:id="rId12" action="ppaction://hlinksldjump"/>
          </p:cNvPr>
          <p:cNvSpPr txBox="1"/>
          <p:nvPr/>
        </p:nvSpPr>
        <p:spPr>
          <a:xfrm>
            <a:off x="6545318" y="4372389"/>
            <a:ext cx="1450596" cy="923330"/>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Purse Seine Observer Data</a:t>
            </a:r>
          </a:p>
        </p:txBody>
      </p:sp>
    </p:spTree>
    <p:extLst>
      <p:ext uri="{BB962C8B-B14F-4D97-AF65-F5344CB8AC3E}">
        <p14:creationId xmlns:p14="http://schemas.microsoft.com/office/powerpoint/2010/main" val="593374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2107" y="3423"/>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32656"/>
            <a:ext cx="7858225"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Blue Shark &gt; Stock Assessments</a:t>
            </a:r>
          </a:p>
        </p:txBody>
      </p:sp>
      <p:sp>
        <p:nvSpPr>
          <p:cNvPr id="8" name="TextBox 7">
            <a:hlinkClick r:id="rId4" action="ppaction://hlinksldjump"/>
          </p:cNvPr>
          <p:cNvSpPr txBox="1"/>
          <p:nvPr/>
        </p:nvSpPr>
        <p:spPr>
          <a:xfrm>
            <a:off x="5580112"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graphicFrame>
        <p:nvGraphicFramePr>
          <p:cNvPr id="10" name="Table 9"/>
          <p:cNvGraphicFramePr>
            <a:graphicFrameLocks noGrp="1"/>
          </p:cNvGraphicFramePr>
          <p:nvPr>
            <p:extLst>
              <p:ext uri="{D42A27DB-BD31-4B8C-83A1-F6EECF244321}">
                <p14:modId xmlns:p14="http://schemas.microsoft.com/office/powerpoint/2010/main" val="828097726"/>
              </p:ext>
            </p:extLst>
          </p:nvPr>
        </p:nvGraphicFramePr>
        <p:xfrm>
          <a:off x="1179095" y="1592796"/>
          <a:ext cx="7168443" cy="4464496"/>
        </p:xfrm>
        <a:graphic>
          <a:graphicData uri="http://schemas.openxmlformats.org/drawingml/2006/table">
            <a:tbl>
              <a:tblPr firstRow="1" bandRow="1">
                <a:tableStyleId>{5C22544A-7EE6-4342-B048-85BDC9FD1C3A}</a:tableStyleId>
              </a:tblPr>
              <a:tblGrid>
                <a:gridCol w="1211928">
                  <a:extLst>
                    <a:ext uri="{9D8B030D-6E8A-4147-A177-3AD203B41FA5}">
                      <a16:colId xmlns:a16="http://schemas.microsoft.com/office/drawing/2014/main" val="20000"/>
                    </a:ext>
                  </a:extLst>
                </a:gridCol>
                <a:gridCol w="1023967">
                  <a:extLst>
                    <a:ext uri="{9D8B030D-6E8A-4147-A177-3AD203B41FA5}">
                      <a16:colId xmlns:a16="http://schemas.microsoft.com/office/drawing/2014/main" val="20001"/>
                    </a:ext>
                  </a:extLst>
                </a:gridCol>
                <a:gridCol w="111612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800200">
                  <a:extLst>
                    <a:ext uri="{9D8B030D-6E8A-4147-A177-3AD203B41FA5}">
                      <a16:colId xmlns:a16="http://schemas.microsoft.com/office/drawing/2014/main" val="20005"/>
                    </a:ext>
                  </a:extLst>
                </a:gridCol>
              </a:tblGrid>
              <a:tr h="477031">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Ocean</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gridSpan="2">
                  <a:txBody>
                    <a:bodyPr/>
                    <a:lstStyle/>
                    <a:p>
                      <a:pPr algn="ctr" fontAlgn="b"/>
                      <a:r>
                        <a:rPr lang="en-US" sz="1400" b="0" i="0" u="none" strike="noStrike" dirty="0">
                          <a:solidFill>
                            <a:srgbClr val="000000"/>
                          </a:solidFill>
                          <a:effectLst/>
                          <a:latin typeface="Segoe UI Semibold" panose="020B0702040204020203" pitchFamily="34" charset="0"/>
                          <a:cs typeface="Segoe UI Semibold" panose="020B0702040204020203" pitchFamily="34" charset="0"/>
                        </a:rPr>
                        <a:t>Atlantic</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1400" b="0" i="0" u="none" strike="noStrike" dirty="0">
                          <a:solidFill>
                            <a:srgbClr val="000000"/>
                          </a:solidFill>
                          <a:effectLst/>
                          <a:latin typeface="Segoe UI Semibold" panose="020B0702040204020203" pitchFamily="34" charset="0"/>
                          <a:cs typeface="Segoe UI Semibold" panose="020B0702040204020203" pitchFamily="34" charset="0"/>
                        </a:rPr>
                        <a:t>Western Central Pacific</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extLst>
                  <a:ext uri="{0D108BD9-81ED-4DB2-BD59-A6C34878D82A}">
                    <a16:rowId xmlns:a16="http://schemas.microsoft.com/office/drawing/2014/main" val="10000"/>
                  </a:ext>
                </a:extLst>
              </a:tr>
              <a:tr h="241581">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Stock</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North</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South</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North</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South</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998">
                <a:tc>
                  <a:txBody>
                    <a:bodyPr/>
                    <a:lstStyle/>
                    <a:p>
                      <a:pPr marL="114300" indent="-114300"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 Last Assessed</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2015</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2015</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2014</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2016 (in progress)</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2015</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998">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Overfished?</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NO</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BSP:  NO; state space BSP:  YES</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Likely no</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 (all three models)</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3998">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Overfishing?</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NO</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BSP:  NO; state space BSP:  YES</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Likely no</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Yes (</a:t>
                      </a:r>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SS3 and SRA models); No (BSSPM model)</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91322">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Notes</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assessment results are uncertain and should be interpreted with caution</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assessment results are uncertain and should be interpreted with caution</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substantial uncertainty in the model results require caution when interpreting the results</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 best case model could not be selected and so the results represented the range of plausible model runs"</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784">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Links</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rPr>
                        <a:t>  </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11" name="Picture 2" descr="C:\Users\shelley.clarke\AppData\Local\Microsoft\Windows\INetCache\IE\CJMI6BO2\495px-Book3.svg[1].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312" y="5706701"/>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helley.clarke\AppData\Local\Microsoft\Windows\INetCache\IE\CJMI6BO2\495px-Book3.svg[1].png">
            <a:hlinkClick r:id="rId8"/>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0032" y="5733256"/>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helley.clarke\AppData\Local\Microsoft\Windows\INetCache\IE\CJMI6BO2\495px-Book3.svg[1].png">
            <a:hlinkClick r:id="rId9"/>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5856" y="5733256"/>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shelley.clarke\AppData\Local\Microsoft\Windows\INetCache\IE\CJMI6BO2\1390060157[1].png">
            <a:hlinkClick r:id="rId10" action="ppaction://hlinksldjump" tooltip="If the link opens in a window behind this screen (and you can't see it), press ALT+TAB to switch windows"/>
          </p:cNvPr>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491830" y="5610780"/>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63873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Western Pacific (WCPFC) &gt; Longline Shark Catch by Species (</a:t>
            </a:r>
            <a:r>
              <a:rPr lang="en-US" sz="2400" dirty="0" err="1">
                <a:latin typeface="Segoe UI Semibold" panose="020B0702040204020203" pitchFamily="34" charset="0"/>
                <a:cs typeface="Segoe UI Semibold" panose="020B0702040204020203" pitchFamily="34" charset="0"/>
              </a:rPr>
              <a:t>Logsheet</a:t>
            </a:r>
            <a:r>
              <a:rPr lang="en-US" sz="2400" dirty="0">
                <a:latin typeface="Segoe UI Semibold" panose="020B0702040204020203" pitchFamily="34" charset="0"/>
                <a:cs typeface="Segoe UI Semibold" panose="020B0702040204020203" pitchFamily="34" charset="0"/>
              </a:rPr>
              <a:t>)</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0" y="1871675"/>
            <a:ext cx="5715000" cy="3810000"/>
          </a:xfrm>
          <a:prstGeom prst="rect">
            <a:avLst/>
          </a:prstGeom>
        </p:spPr>
      </p:pic>
      <p:pic>
        <p:nvPicPr>
          <p:cNvPr id="12" name="Picture 2" descr="C:\Users\shelley.clarke\AppData\Local\Microsoft\Windows\INetCache\IE\ISEM6PSG\Info_sign_font_awesome.svg[1].png">
            <a:hlinkClick r:id="rId7" action="ppaction://hlinksldjump" tooltip="Data Sources:  Compiled from L-Best Logsheet files provided by SPC"/>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7" action="ppaction://hlinksldjump" tooltip="Although species-specific logsheet reported of shark catches was required for some species as early as 2009, the majority of shark catches are still reported as unidentified shark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161348" y="2622122"/>
            <a:ext cx="468052" cy="468052"/>
          </a:xfrm>
          <a:prstGeom prst="rect">
            <a:avLst/>
          </a:prstGeom>
        </p:spPr>
      </p:pic>
      <p:pic>
        <p:nvPicPr>
          <p:cNvPr id="15" name="Picture 14">
            <a:hlinkClick r:id="rId7" action="ppaction://hlinksldjump" tooltip="Note that WCPFC shark catches are reported in number rather than biomas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165447" y="3308623"/>
            <a:ext cx="468052" cy="468052"/>
          </a:xfrm>
          <a:prstGeom prst="rect">
            <a:avLst/>
          </a:prstGeom>
        </p:spPr>
      </p:pic>
      <p:pic>
        <p:nvPicPr>
          <p:cNvPr id="16" name="Picture 15">
            <a:hlinkClick r:id="rId7" action="ppaction://hlinksldjump" tooltip="As the majority of WCFPC shark catches are reported in the longline fishery, the quantities and trends shown here reflect those shown for the WCPO as a whole"/>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165447" y="3970485"/>
            <a:ext cx="468052" cy="468052"/>
          </a:xfrm>
          <a:prstGeom prst="rect">
            <a:avLst/>
          </a:prstGeom>
        </p:spPr>
      </p:pic>
      <p:pic>
        <p:nvPicPr>
          <p:cNvPr id="17" name="Picture 16">
            <a:hlinkClick r:id="rId7" action="ppaction://hlinksldjump" tooltip="Much of the shark catch in recent years that is not blue shark or unidentified sharks is mako shark"/>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165447" y="4674076"/>
            <a:ext cx="468052" cy="468052"/>
          </a:xfrm>
          <a:prstGeom prst="rect">
            <a:avLst/>
          </a:prstGeom>
        </p:spPr>
      </p:pic>
    </p:spTree>
    <p:extLst>
      <p:ext uri="{BB962C8B-B14F-4D97-AF65-F5344CB8AC3E}">
        <p14:creationId xmlns:p14="http://schemas.microsoft.com/office/powerpoint/2010/main" val="190680541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Western Pacific (WCPFC) &gt; Longline Shark Catch by Species (Observer)</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1640" y="1441966"/>
            <a:ext cx="5715000" cy="4762500"/>
          </a:xfrm>
          <a:prstGeom prst="rect">
            <a:avLst/>
          </a:prstGeom>
        </p:spPr>
      </p:pic>
      <p:pic>
        <p:nvPicPr>
          <p:cNvPr id="10" name="Picture 2" descr="C:\Users\shelley.clarke\AppData\Local\Microsoft\Windows\INetCache\IE\ISEM6PSG\Info_sign_font_awesome.svg[1].png">
            <a:hlinkClick r:id="rId7" action="ppaction://hlinksldjump" tooltip="Data Source:  Lawson 2011 (WCPFC-SC7 paper EB-IP-02)"/>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7" action="ppaction://hlinksldjump" tooltip="Lawson (2009) estimated the total catch of five groups of sharks (blue, mako, silky, oceanic whitetip and thresher) based on longline observer data"/>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046640" y="2528900"/>
            <a:ext cx="468052" cy="468052"/>
          </a:xfrm>
          <a:prstGeom prst="rect">
            <a:avLst/>
          </a:prstGeom>
        </p:spPr>
      </p:pic>
      <p:pic>
        <p:nvPicPr>
          <p:cNvPr id="12" name="Picture 11">
            <a:hlinkClick r:id="rId7" action="ppaction://hlinksldjump" tooltip="The longline observer data used for these estimates derives primarily from the EEZs of Pacific Island countries; high seas longlining has little observer coverage"/>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088306" y="3429000"/>
            <a:ext cx="468052" cy="468052"/>
          </a:xfrm>
          <a:prstGeom prst="rect">
            <a:avLst/>
          </a:prstGeom>
        </p:spPr>
      </p:pic>
    </p:spTree>
    <p:extLst>
      <p:ext uri="{BB962C8B-B14F-4D97-AF65-F5344CB8AC3E}">
        <p14:creationId xmlns:p14="http://schemas.microsoft.com/office/powerpoint/2010/main" val="315577690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Western Pacific (WCPFC) &gt; Purse Seine Shark Catch by Species (</a:t>
            </a:r>
            <a:r>
              <a:rPr lang="en-US" sz="2400" dirty="0" err="1">
                <a:latin typeface="Segoe UI Semibold" panose="020B0702040204020203" pitchFamily="34" charset="0"/>
                <a:cs typeface="Segoe UI Semibold" panose="020B0702040204020203" pitchFamily="34" charset="0"/>
              </a:rPr>
              <a:t>Logsheet</a:t>
            </a:r>
            <a:r>
              <a:rPr lang="en-US" sz="2400" dirty="0">
                <a:latin typeface="Segoe UI Semibold" panose="020B0702040204020203" pitchFamily="34" charset="0"/>
                <a:cs typeface="Segoe UI Semibold" panose="020B0702040204020203" pitchFamily="34" charset="0"/>
              </a:rPr>
              <a:t>)</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844824"/>
            <a:ext cx="5715000" cy="3810000"/>
          </a:xfrm>
          <a:prstGeom prst="rect">
            <a:avLst/>
          </a:prstGeom>
        </p:spPr>
      </p:pic>
      <p:sp>
        <p:nvSpPr>
          <p:cNvPr id="13" name="TextBox 12">
            <a:hlinkClick r:id="rId5"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6"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0" name="Picture 2" descr="C:\Users\shelley.clarke\AppData\Local\Microsoft\Windows\INetCache\IE\ISEM6PSG\Info_sign_font_awesome.svg[1].png">
            <a:hlinkClick r:id="rId7" action="ppaction://hlinksldjump" tooltip="Data Sources:  Compiled from L-Best Logsheet files provided by SPC"/>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7" action="ppaction://hlinksldjump" tooltip="There has been a recent and dramatic increase in species-specific reporting of sharks on purse seine logsheets, however logsheets are still expected to under-report shark by substantial amounts (compare to observer estimate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761423" y="3026203"/>
            <a:ext cx="468052" cy="468052"/>
          </a:xfrm>
          <a:prstGeom prst="rect">
            <a:avLst/>
          </a:prstGeom>
        </p:spPr>
      </p:pic>
    </p:spTree>
    <p:extLst>
      <p:ext uri="{BB962C8B-B14F-4D97-AF65-F5344CB8AC3E}">
        <p14:creationId xmlns:p14="http://schemas.microsoft.com/office/powerpoint/2010/main" val="28617711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Western Pacific (WCPFC) &gt; Purse Seine Shark Catch by Species (Observer)</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648" y="1811298"/>
            <a:ext cx="5715000" cy="4762500"/>
          </a:xfrm>
          <a:prstGeom prst="rect">
            <a:avLst/>
          </a:prstGeom>
        </p:spPr>
      </p:pic>
      <p:pic>
        <p:nvPicPr>
          <p:cNvPr id="10" name="Picture 2" descr="C:\Users\shelley.clarke\AppData\Local\Microsoft\Windows\INetCache\IE\ISEM6PSG\Info_sign_font_awesome.svg[1].png">
            <a:hlinkClick r:id="rId7" action="ppaction://hlinksldjump" tooltip="Data Source:  Lawson 2011 (WCPFC-SC7 paper EB-IP-02)"/>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7" action="ppaction://hlinksldjump" tooltip="Lawson (2009) estimated the total catch of two sharks (silky and oceanic whitetip) based on purse seine observer data"/>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046640" y="2528900"/>
            <a:ext cx="468052" cy="468052"/>
          </a:xfrm>
          <a:prstGeom prst="rect">
            <a:avLst/>
          </a:prstGeom>
        </p:spPr>
      </p:pic>
      <p:pic>
        <p:nvPicPr>
          <p:cNvPr id="12" name="Picture 11">
            <a:hlinkClick r:id="rId7" action="ppaction://hlinksldjump" tooltip="The purse seine observer data used for these estimates derives mainly from the area of 20oN-20oS; other areas have little or no purse seine observer coverage"/>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088306" y="3429000"/>
            <a:ext cx="468052" cy="468052"/>
          </a:xfrm>
          <a:prstGeom prst="rect">
            <a:avLst/>
          </a:prstGeom>
        </p:spPr>
      </p:pic>
    </p:spTree>
    <p:extLst>
      <p:ext uri="{BB962C8B-B14F-4D97-AF65-F5344CB8AC3E}">
        <p14:creationId xmlns:p14="http://schemas.microsoft.com/office/powerpoint/2010/main" val="315577690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Western Pacific (WCPFC) &gt; Shark Catch by Flag State</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6629400" y="2438400"/>
            <a:ext cx="1752600"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Longline only</a:t>
            </a:r>
          </a:p>
        </p:txBody>
      </p:sp>
      <p:sp>
        <p:nvSpPr>
          <p:cNvPr id="15" name="TextBox 14">
            <a:hlinkClick r:id="rId5" action="ppaction://hlinksldjump"/>
          </p:cNvPr>
          <p:cNvSpPr txBox="1"/>
          <p:nvPr/>
        </p:nvSpPr>
        <p:spPr>
          <a:xfrm>
            <a:off x="6629400" y="3111795"/>
            <a:ext cx="1905000"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Purse seine only</a:t>
            </a:r>
          </a:p>
        </p:txBody>
      </p:sp>
      <p:sp>
        <p:nvSpPr>
          <p:cNvPr id="13" name="TextBox 12">
            <a:hlinkClick r:id="rId6"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6" name="TextBox 15">
            <a:hlinkClick r:id="rId7"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pic>
        <p:nvPicPr>
          <p:cNvPr id="12" name="Picture 2" descr="C:\Users\shelley.clarke\AppData\Local\Microsoft\Windows\INetCache\IE\ISEM6PSG\Info_sign_font_awesome.svg[1].png">
            <a:hlinkClick r:id="rId8" action="ppaction://hlinksldjump" tooltip="Data Sources:  Compiled from L-Best Logsheet files provided by SPC"/>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9552" y="1459774"/>
            <a:ext cx="5292588" cy="5292588"/>
          </a:xfrm>
          <a:prstGeom prst="rect">
            <a:avLst/>
          </a:prstGeom>
        </p:spPr>
      </p:pic>
      <p:pic>
        <p:nvPicPr>
          <p:cNvPr id="17" name="Picture 16">
            <a:hlinkClick r:id="rId8" action="ppaction://hlinksldjump" tooltip="The large jump in reported shark catches in 2012-2013 is attributable to increases in reported unidentified sharks by Indonesia and Vietnam; this is likely to reflect a change in reporting practices rather than fishing effort"/>
          </p:cNvPr>
          <p:cNvPicPr>
            <a:picLocks noChangeAspect="1"/>
          </p:cNvPicPr>
          <p:nvPr/>
        </p:nvPicPr>
        <p:blipFill rotWithShape="1">
          <a:blip r:embed="rId11" cstate="print">
            <a:extLst>
              <a:ext uri="{28A0092B-C50C-407E-A947-70E740481C1C}">
                <a14:useLocalDpi xmlns:a14="http://schemas.microsoft.com/office/drawing/2010/main" val="0"/>
              </a:ext>
            </a:extLst>
          </a:blip>
          <a:srcRect l="54285" t="6264" r="28651" b="76668"/>
          <a:stretch/>
        </p:blipFill>
        <p:spPr>
          <a:xfrm>
            <a:off x="5454098" y="3734724"/>
            <a:ext cx="468052" cy="468052"/>
          </a:xfrm>
          <a:prstGeom prst="rect">
            <a:avLst/>
          </a:prstGeom>
        </p:spPr>
      </p:pic>
    </p:spTree>
    <p:extLst>
      <p:ext uri="{BB962C8B-B14F-4D97-AF65-F5344CB8AC3E}">
        <p14:creationId xmlns:p14="http://schemas.microsoft.com/office/powerpoint/2010/main" val="94532619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Western Pacific (WCPFC) &gt; Longline Shark Catch by Flag </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3" name="Picture 2" descr="C:\Users\shelley.clarke\AppData\Local\Microsoft\Windows\INetCache\IE\ISEM6PSG\Info_sign_font_awesome.svg[1].png">
            <a:hlinkClick r:id="rId6" action="ppaction://hlinksldjump" tooltip="Data Sources:  Compiled from L-Best Logsheet files provided by SPC"/>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158" y="2096852"/>
            <a:ext cx="6451871" cy="4301247"/>
          </a:xfrm>
          <a:prstGeom prst="rect">
            <a:avLst/>
          </a:prstGeom>
        </p:spPr>
      </p:pic>
      <p:pic>
        <p:nvPicPr>
          <p:cNvPr id="14" name="Picture 13">
            <a:hlinkClick r:id="rId6" action="ppaction://hlinksldjump" tooltip="Note that WCPFC shark catches are reported in number rather than biomas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416316" y="2672916"/>
            <a:ext cx="468052" cy="468052"/>
          </a:xfrm>
          <a:prstGeom prst="rect">
            <a:avLst/>
          </a:prstGeom>
        </p:spPr>
      </p:pic>
      <p:pic>
        <p:nvPicPr>
          <p:cNvPr id="15" name="Picture 14">
            <a:hlinkClick r:id="rId6" action="ppaction://hlinksldjump" tooltip="As the majority of WCFPC shark catches are reported in the longline fishery, the quantities and trends shown here reflect those shown for the WCPO as a whole"/>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453089" y="3429000"/>
            <a:ext cx="468052" cy="468052"/>
          </a:xfrm>
          <a:prstGeom prst="rect">
            <a:avLst/>
          </a:prstGeom>
        </p:spPr>
      </p:pic>
      <p:pic>
        <p:nvPicPr>
          <p:cNvPr id="16" name="Picture 15">
            <a:hlinkClick r:id="rId6" action="ppaction://hlinksldjump" tooltip="The large jump in reported shark catches in 2012-2013 is attributable to increases in reported unidentified sharks by Indonesia and Vietnam; this is likely to reflect a change in reporting practices rather than fishing effort"/>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416316" y="1862826"/>
            <a:ext cx="468052" cy="468052"/>
          </a:xfrm>
          <a:prstGeom prst="rect">
            <a:avLst/>
          </a:prstGeom>
        </p:spPr>
      </p:pic>
    </p:spTree>
    <p:extLst>
      <p:ext uri="{BB962C8B-B14F-4D97-AF65-F5344CB8AC3E}">
        <p14:creationId xmlns:p14="http://schemas.microsoft.com/office/powerpoint/2010/main" val="15919311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Western Pacific (WCPFC) &gt; Purse Seine Shark Catch by Flag</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1" name="Picture 2" descr="C:\Users\shelley.clarke\AppData\Local\Microsoft\Windows\INetCache\IE\ISEM6PSG\Info_sign_font_awesome.svg[1].png">
            <a:hlinkClick r:id="rId6" action="ppaction://hlinksldjump" tooltip="Data Sources:  Compiled from L-Best Logsheet files provided by SPC"/>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6" action="ppaction://hlinksldjump" tooltip="The top rank of the United States in purse seine shark catches may be due to better shark-specific catch reporting practices in this fleet"/>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380312" y="2672916"/>
            <a:ext cx="468052" cy="468052"/>
          </a:xfrm>
          <a:prstGeom prst="rect">
            <a:avLst/>
          </a:prstGeom>
        </p:spPr>
      </p:pic>
      <p:pic>
        <p:nvPicPr>
          <p:cNvPr id="16" name="Picture 15">
            <a:hlinkClick r:id="rId6" action="ppaction://hlinksldjump" tooltip="The rising trend of shark catches is expected to reflect both the overall increase of effort in the purse seine fishery and the increase of shark-specific reporting practice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380312" y="3500698"/>
            <a:ext cx="468052" cy="468052"/>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5536" y="1738687"/>
            <a:ext cx="6722388" cy="4481592"/>
          </a:xfrm>
          <a:prstGeom prst="rect">
            <a:avLst/>
          </a:prstGeom>
        </p:spPr>
      </p:pic>
    </p:spTree>
    <p:extLst>
      <p:ext uri="{BB962C8B-B14F-4D97-AF65-F5344CB8AC3E}">
        <p14:creationId xmlns:p14="http://schemas.microsoft.com/office/powerpoint/2010/main" val="9791290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Western Pacific (WCPFC) &gt; Shark Catch by Gear Type</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252" y="1262383"/>
            <a:ext cx="5561947" cy="5561947"/>
          </a:xfrm>
          <a:prstGeom prst="rect">
            <a:avLst/>
          </a:prstGeom>
        </p:spPr>
      </p:pic>
      <p:sp>
        <p:nvSpPr>
          <p:cNvPr id="12" name="TextBox 11">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3" name="TextBox 12">
            <a:hlinkClick r:id="rId6"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pic>
        <p:nvPicPr>
          <p:cNvPr id="10" name="Picture 2" descr="C:\Users\shelley.clarke\AppData\Local\Microsoft\Windows\INetCache\IE\ISEM6PSG\Info_sign_font_awesome.svg[1].png">
            <a:hlinkClick r:id="rId7" action="ppaction://hlinksldjump" tooltip="Data Sources:  Compiled from L-Best Logsheet files provided by SPC"/>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7" action="ppaction://hlinksldjump" tooltip="The figures shown here are based on logsheet reporting (not observer-based catch estimates by Lawson (2009))"/>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557173" y="2852936"/>
            <a:ext cx="468052" cy="468052"/>
          </a:xfrm>
          <a:prstGeom prst="rect">
            <a:avLst/>
          </a:prstGeom>
        </p:spPr>
      </p:pic>
      <p:pic>
        <p:nvPicPr>
          <p:cNvPr id="14" name="Picture 13">
            <a:hlinkClick r:id="rId7" action="ppaction://hlinksldjump" tooltip="Purse seine logsheet catches in recent years are on the order of several thousand sharks per year versus several million sharks per year reported on longline logsheet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557173" y="3734724"/>
            <a:ext cx="468052" cy="468052"/>
          </a:xfrm>
          <a:prstGeom prst="rect">
            <a:avLst/>
          </a:prstGeom>
        </p:spPr>
      </p:pic>
    </p:spTree>
    <p:extLst>
      <p:ext uri="{BB962C8B-B14F-4D97-AF65-F5344CB8AC3E}">
        <p14:creationId xmlns:p14="http://schemas.microsoft.com/office/powerpoint/2010/main" val="286870610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Western Pacific (WCPFC) &gt; Species Risk Ranking</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p:cNvGraphicFramePr>
            <a:graphicFrameLocks/>
          </p:cNvGraphicFramePr>
          <p:nvPr>
            <p:extLst>
              <p:ext uri="{D42A27DB-BD31-4B8C-83A1-F6EECF244321}">
                <p14:modId xmlns:p14="http://schemas.microsoft.com/office/powerpoint/2010/main" val="286138958"/>
              </p:ext>
            </p:extLst>
          </p:nvPr>
        </p:nvGraphicFramePr>
        <p:xfrm>
          <a:off x="990600" y="1516380"/>
          <a:ext cx="6386910" cy="421362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hlinkClick r:id="rId5" action="ppaction://hlinksldjump"/>
          </p:cNvPr>
          <p:cNvSpPr txBox="1"/>
          <p:nvPr/>
        </p:nvSpPr>
        <p:spPr>
          <a:xfrm>
            <a:off x="7239000" y="6389132"/>
            <a:ext cx="1450596" cy="307777"/>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Top</a:t>
            </a:r>
          </a:p>
        </p:txBody>
      </p:sp>
      <p:sp>
        <p:nvSpPr>
          <p:cNvPr id="14" name="TextBox 13">
            <a:hlinkClick r:id="rId6" action="ppaction://hlinksldjump"/>
          </p:cNvPr>
          <p:cNvSpPr txBox="1"/>
          <p:nvPr/>
        </p:nvSpPr>
        <p:spPr>
          <a:xfrm>
            <a:off x="5652120" y="6389132"/>
            <a:ext cx="1450596" cy="307777"/>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Back to WCPFC</a:t>
            </a:r>
          </a:p>
        </p:txBody>
      </p:sp>
      <p:pic>
        <p:nvPicPr>
          <p:cNvPr id="11" name="Picture 2" descr="C:\Users\shelley.clarke\AppData\Local\Microsoft\Windows\INetCache\IE\ISEM6PSG\Info_sign_font_awesome.svg[1].png">
            <a:hlinkClick r:id="rId7" action="ppaction://hlinksldjump" tooltip="Data Sources:  Kirby and Molony 2006, WCPFC SC2 Summary Repor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2286" y="6134400"/>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tooltip="This study produced rankings in terms of vulnerability so those species at the top have highest vulnerability and greatest risk."/>
          </p:cNvPr>
          <p:cNvPicPr>
            <a:picLocks noChangeAspect="1"/>
          </p:cNvPicPr>
          <p:nvPr/>
        </p:nvPicPr>
        <p:blipFill rotWithShape="1">
          <a:blip r:embed="rId10" cstate="print">
            <a:extLst>
              <a:ext uri="{28A0092B-C50C-407E-A947-70E740481C1C}">
                <a14:useLocalDpi xmlns:a14="http://schemas.microsoft.com/office/drawing/2010/main" val="0"/>
              </a:ext>
            </a:extLst>
          </a:blip>
          <a:srcRect l="54285" t="6264" r="28651" b="76668"/>
          <a:stretch/>
        </p:blipFill>
        <p:spPr>
          <a:xfrm>
            <a:off x="7608676" y="2025359"/>
            <a:ext cx="468052" cy="468052"/>
          </a:xfrm>
          <a:prstGeom prst="rect">
            <a:avLst/>
          </a:prstGeom>
        </p:spPr>
      </p:pic>
      <p:sp>
        <p:nvSpPr>
          <p:cNvPr id="16" name="TextBox 15">
            <a:hlinkClick r:id="rId11" action="ppaction://hlinksldjump"/>
          </p:cNvPr>
          <p:cNvSpPr txBox="1"/>
          <p:nvPr/>
        </p:nvSpPr>
        <p:spPr>
          <a:xfrm>
            <a:off x="4000500" y="6381328"/>
            <a:ext cx="1450596" cy="307777"/>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Back to Species</a:t>
            </a:r>
          </a:p>
        </p:txBody>
      </p:sp>
    </p:spTree>
    <p:extLst>
      <p:ext uri="{BB962C8B-B14F-4D97-AF65-F5344CB8AC3E}">
        <p14:creationId xmlns:p14="http://schemas.microsoft.com/office/powerpoint/2010/main" val="219941453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Western Pacific (WCPFC) &gt; Shark Stock Assessments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0481" y="4653136"/>
            <a:ext cx="300037" cy="2151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p:cNvGraphicFramePr>
            <a:graphicFrameLocks noGrp="1"/>
          </p:cNvGraphicFramePr>
          <p:nvPr>
            <p:extLst>
              <p:ext uri="{D42A27DB-BD31-4B8C-83A1-F6EECF244321}">
                <p14:modId xmlns:p14="http://schemas.microsoft.com/office/powerpoint/2010/main" val="427485716"/>
              </p:ext>
            </p:extLst>
          </p:nvPr>
        </p:nvGraphicFramePr>
        <p:xfrm>
          <a:off x="899592" y="1628800"/>
          <a:ext cx="7092788" cy="3382821"/>
        </p:xfrm>
        <a:graphic>
          <a:graphicData uri="http://schemas.openxmlformats.org/drawingml/2006/table">
            <a:tbl>
              <a:tblPr firstRow="1" bandRow="1">
                <a:tableStyleId>{5C22544A-7EE6-4342-B048-85BDC9FD1C3A}</a:tableStyleId>
              </a:tblPr>
              <a:tblGrid>
                <a:gridCol w="1260140">
                  <a:extLst>
                    <a:ext uri="{9D8B030D-6E8A-4147-A177-3AD203B41FA5}">
                      <a16:colId xmlns:a16="http://schemas.microsoft.com/office/drawing/2014/main" val="20000"/>
                    </a:ext>
                  </a:extLst>
                </a:gridCol>
                <a:gridCol w="1404156">
                  <a:extLst>
                    <a:ext uri="{9D8B030D-6E8A-4147-A177-3AD203B41FA5}">
                      <a16:colId xmlns:a16="http://schemas.microsoft.com/office/drawing/2014/main" val="20001"/>
                    </a:ext>
                  </a:extLst>
                </a:gridCol>
                <a:gridCol w="1476164">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tblGrid>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a:txBody>
                    <a:bodyPr/>
                    <a:lstStyle/>
                    <a:p>
                      <a:pPr algn="l" fontAlgn="b"/>
                      <a:r>
                        <a:rPr lang="en-US" sz="1200" b="0" i="0" u="none" strike="noStrike" cap="small"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oceanic whitetip</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a:txBody>
                    <a:bodyPr/>
                    <a:lstStyle/>
                    <a:p>
                      <a:pPr algn="l" fontAlgn="b"/>
                      <a:r>
                        <a:rPr lang="en-US" sz="1200" b="0" i="0" u="none" strike="noStrike" cap="small"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silky</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a:txBody>
                    <a:bodyPr/>
                    <a:lstStyle/>
                    <a:p>
                      <a:pPr algn="l" fontAlgn="b"/>
                      <a:r>
                        <a:rPr lang="en-US" sz="1200" b="0" i="0" u="none" strike="noStrike" cap="small"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blue</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a:txBody>
                    <a:bodyPr/>
                    <a:lstStyle/>
                    <a:p>
                      <a:pPr algn="l" fontAlgn="b"/>
                      <a:r>
                        <a:rPr lang="en-US" sz="1200" b="0" i="0" u="none" strike="noStrike" cap="small"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shortfin </a:t>
                      </a:r>
                      <a:r>
                        <a:rPr lang="en-US" sz="1200" b="0" i="0" u="none" strike="noStrike" cap="small" baseline="0"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mako</a:t>
                      </a:r>
                      <a:endParaRPr lang="en-US" sz="1200" b="0" i="0" u="none" strike="noStrike" cap="small"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extLst>
                  <a:ext uri="{0D108BD9-81ED-4DB2-BD59-A6C34878D82A}">
                    <a16:rowId xmlns:a16="http://schemas.microsoft.com/office/drawing/2014/main" val="10000"/>
                  </a:ext>
                </a:extLst>
              </a:tr>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Stock</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tropical WCPO</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tropical WCPO</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north</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Pacific</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north Pacific</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114300" indent="-114300"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 Last Assessed</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2012</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2013</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2014</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2015</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Overfished?</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Yes</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Yes</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Likely no</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Undetermined</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Overfishing?</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Yes</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Yes</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Likely no</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Undetermined</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Notes</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err="1">
                          <a:solidFill>
                            <a:srgbClr val="000000"/>
                          </a:solidFill>
                          <a:effectLst/>
                          <a:latin typeface="Segoe UI Semibold" panose="020B0702040204020203" pitchFamily="34" charset="0"/>
                          <a:cs typeface="Segoe UI Semibold" panose="020B0702040204020203" pitchFamily="34" charset="0"/>
                        </a:rPr>
                        <a:t>F</a:t>
                      </a:r>
                      <a:r>
                        <a:rPr lang="en-US" sz="1100" b="0" i="0" u="none" strike="noStrike" baseline="-25000" dirty="0" err="1">
                          <a:solidFill>
                            <a:srgbClr val="000000"/>
                          </a:solidFill>
                          <a:effectLst/>
                          <a:latin typeface="Segoe UI Semibold" panose="020B0702040204020203" pitchFamily="34" charset="0"/>
                          <a:cs typeface="Segoe UI Semibold" panose="020B0702040204020203" pitchFamily="34" charset="0"/>
                        </a:rPr>
                        <a:t>current</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/F</a:t>
                      </a:r>
                      <a:r>
                        <a:rPr lang="en-US" sz="1100" b="0" i="0" u="none" strike="noStrike" baseline="-25000" dirty="0">
                          <a:solidFill>
                            <a:srgbClr val="000000"/>
                          </a:solidFill>
                          <a:effectLst/>
                          <a:latin typeface="Segoe UI Semibold" panose="020B0702040204020203" pitchFamily="34" charset="0"/>
                          <a:cs typeface="Segoe UI Semibold" panose="020B0702040204020203" pitchFamily="34" charset="0"/>
                        </a:rPr>
                        <a:t>MSY</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 = 6.5; biomass estimated at 7% of virgin (or 15% of </a:t>
                      </a:r>
                      <a:r>
                        <a:rPr lang="en-US" sz="1100" b="0" i="0" u="none" strike="noStrike" dirty="0" err="1">
                          <a:solidFill>
                            <a:srgbClr val="000000"/>
                          </a:solidFill>
                          <a:effectLst/>
                          <a:latin typeface="Segoe UI Semibold" panose="020B0702040204020203" pitchFamily="34" charset="0"/>
                          <a:cs typeface="Segoe UI Semibold" panose="020B0702040204020203" pitchFamily="34" charset="0"/>
                        </a:rPr>
                        <a:t>SB</a:t>
                      </a:r>
                      <a:r>
                        <a:rPr lang="en-US" sz="1100" b="0" i="0" u="none" strike="noStrike" baseline="-25000" dirty="0" err="1">
                          <a:solidFill>
                            <a:srgbClr val="000000"/>
                          </a:solidFill>
                          <a:effectLst/>
                          <a:latin typeface="Segoe UI Semibold" panose="020B0702040204020203" pitchFamily="34" charset="0"/>
                          <a:cs typeface="Segoe UI Semibold" panose="020B0702040204020203" pitchFamily="34" charset="0"/>
                        </a:rPr>
                        <a:t>msy</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err="1">
                          <a:solidFill>
                            <a:srgbClr val="000000"/>
                          </a:solidFill>
                          <a:effectLst/>
                          <a:latin typeface="Segoe UI Semibold" panose="020B0702040204020203" pitchFamily="34" charset="0"/>
                          <a:cs typeface="Segoe UI Semibold" panose="020B0702040204020203" pitchFamily="34" charset="0"/>
                        </a:rPr>
                        <a:t>F</a:t>
                      </a:r>
                      <a:r>
                        <a:rPr lang="en-US" sz="1100" b="0" i="0" u="none" strike="noStrike" baseline="-25000" dirty="0" err="1">
                          <a:solidFill>
                            <a:srgbClr val="000000"/>
                          </a:solidFill>
                          <a:effectLst/>
                          <a:latin typeface="Segoe UI Semibold" panose="020B0702040204020203" pitchFamily="34" charset="0"/>
                          <a:cs typeface="Segoe UI Semibold" panose="020B0702040204020203" pitchFamily="34" charset="0"/>
                        </a:rPr>
                        <a:t>current</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/F</a:t>
                      </a:r>
                      <a:r>
                        <a:rPr lang="en-US" sz="1100" b="0" i="0" u="none" strike="noStrike" baseline="-25000" dirty="0">
                          <a:solidFill>
                            <a:srgbClr val="000000"/>
                          </a:solidFill>
                          <a:effectLst/>
                          <a:latin typeface="Segoe UI Semibold" panose="020B0702040204020203" pitchFamily="34" charset="0"/>
                          <a:cs typeface="Segoe UI Semibold" panose="020B0702040204020203" pitchFamily="34" charset="0"/>
                        </a:rPr>
                        <a:t>MSY</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 = 4.48; biomass estimated at 27% of virgin (or 70% of </a:t>
                      </a:r>
                      <a:r>
                        <a:rPr lang="en-US" sz="1100" b="0" i="0" u="none" strike="noStrike" dirty="0" err="1">
                          <a:solidFill>
                            <a:srgbClr val="000000"/>
                          </a:solidFill>
                          <a:effectLst/>
                          <a:latin typeface="Segoe UI Semibold" panose="020B0702040204020203" pitchFamily="34" charset="0"/>
                          <a:cs typeface="Segoe UI Semibold" panose="020B0702040204020203" pitchFamily="34" charset="0"/>
                        </a:rPr>
                        <a:t>SB</a:t>
                      </a:r>
                      <a:r>
                        <a:rPr lang="en-US" sz="1100" b="0" i="0" u="none" strike="noStrike" baseline="-25000" dirty="0" err="1">
                          <a:solidFill>
                            <a:srgbClr val="000000"/>
                          </a:solidFill>
                          <a:effectLst/>
                          <a:latin typeface="Segoe UI Semibold" panose="020B0702040204020203" pitchFamily="34" charset="0"/>
                          <a:cs typeface="Segoe UI Semibold" panose="020B0702040204020203" pitchFamily="34" charset="0"/>
                        </a:rPr>
                        <a:t>msy</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substantial uncertainty in the model results require caution when interpreting the results</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further work required</a:t>
                      </a: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6891">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rPr>
                        <a:t>  </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12" name="Picture 2" descr="C:\Users\shelley.clarke\AppData\Local\Microsoft\Windows\INetCache\IE\CJMI6BO2\495px-Book3.svg[1].png">
            <a:hlinkClick r:id="rId6"/>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4689140"/>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helley.clarke\AppData\Local\Microsoft\Windows\INetCache\IE\CJMI6BO2\495px-Book3.svg[1].png">
            <a:hlinkClick r:id="r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4702883"/>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shelley.clarke\AppData\Local\Microsoft\Windows\INetCache\IE\CJMI6BO2\495px-Book3.svg[1].png">
            <a:hlinkClick r:id="rId8"/>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2430" y="4725144"/>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0481" y="4689986"/>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hlinkClick r:id="rId9"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20" name="TextBox 19">
            <a:hlinkClick r:id="rId10"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pic>
        <p:nvPicPr>
          <p:cNvPr id="17" name="Picture 3" descr="C:\Users\shelley.clarke\AppData\Local\Microsoft\Windows\INetCache\IE\CJMI6BO2\1390060157[1].png">
            <a:hlinkClick r:id="rId11" action="ppaction://hlinksldjump" tooltip="If the link opens in a window behind this screen (and you can't see it), press ALT+TAB to switch windows"/>
          </p:cNvPr>
          <p:cNvPicPr>
            <a:picLocks noChangeAspect="1" noChangeArrowheads="1"/>
          </p:cNvPicPr>
          <p:nvPr/>
        </p:nvPicPr>
        <p:blipFill>
          <a:blip r:embed="rId12" cstate="print">
            <a:biLevel thresh="75000"/>
            <a:extLst>
              <a:ext uri="{28A0092B-C50C-407E-A947-70E740481C1C}">
                <a14:useLocalDpi xmlns:a14="http://schemas.microsoft.com/office/drawing/2010/main" val="0"/>
              </a:ext>
            </a:extLst>
          </a:blip>
          <a:srcRect/>
          <a:stretch>
            <a:fillRect/>
          </a:stretch>
        </p:blipFill>
        <p:spPr bwMode="auto">
          <a:xfrm>
            <a:off x="291265" y="4602668"/>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37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Blue Shark&gt; Management Measures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5547066" y="6375916"/>
            <a:ext cx="1506252"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graphicFrame>
        <p:nvGraphicFramePr>
          <p:cNvPr id="24" name="Table 23"/>
          <p:cNvGraphicFramePr>
            <a:graphicFrameLocks noGrp="1"/>
          </p:cNvGraphicFramePr>
          <p:nvPr>
            <p:extLst>
              <p:ext uri="{D42A27DB-BD31-4B8C-83A1-F6EECF244321}">
                <p14:modId xmlns:p14="http://schemas.microsoft.com/office/powerpoint/2010/main" val="1816835205"/>
              </p:ext>
            </p:extLst>
          </p:nvPr>
        </p:nvGraphicFramePr>
        <p:xfrm>
          <a:off x="575556" y="1880828"/>
          <a:ext cx="8064896" cy="2196244"/>
        </p:xfrm>
        <a:graphic>
          <a:graphicData uri="http://schemas.openxmlformats.org/drawingml/2006/table">
            <a:tbl>
              <a:tblPr firstRow="1" bandRow="1">
                <a:tableStyleId>{5C22544A-7EE6-4342-B048-85BDC9FD1C3A}</a:tableStyleId>
              </a:tblPr>
              <a:tblGrid>
                <a:gridCol w="1195870">
                  <a:extLst>
                    <a:ext uri="{9D8B030D-6E8A-4147-A177-3AD203B41FA5}">
                      <a16:colId xmlns:a16="http://schemas.microsoft.com/office/drawing/2014/main" val="20000"/>
                    </a:ext>
                  </a:extLst>
                </a:gridCol>
                <a:gridCol w="1195870">
                  <a:extLst>
                    <a:ext uri="{9D8B030D-6E8A-4147-A177-3AD203B41FA5}">
                      <a16:colId xmlns:a16="http://schemas.microsoft.com/office/drawing/2014/main" val="20001"/>
                    </a:ext>
                  </a:extLst>
                </a:gridCol>
                <a:gridCol w="674636">
                  <a:extLst>
                    <a:ext uri="{9D8B030D-6E8A-4147-A177-3AD203B41FA5}">
                      <a16:colId xmlns:a16="http://schemas.microsoft.com/office/drawing/2014/main" val="20002"/>
                    </a:ext>
                  </a:extLst>
                </a:gridCol>
                <a:gridCol w="1042620">
                  <a:extLst>
                    <a:ext uri="{9D8B030D-6E8A-4147-A177-3AD203B41FA5}">
                      <a16:colId xmlns:a16="http://schemas.microsoft.com/office/drawing/2014/main" val="20003"/>
                    </a:ext>
                  </a:extLst>
                </a:gridCol>
                <a:gridCol w="3066530">
                  <a:extLst>
                    <a:ext uri="{9D8B030D-6E8A-4147-A177-3AD203B41FA5}">
                      <a16:colId xmlns:a16="http://schemas.microsoft.com/office/drawing/2014/main" val="20004"/>
                    </a:ext>
                  </a:extLst>
                </a:gridCol>
                <a:gridCol w="889370">
                  <a:extLst>
                    <a:ext uri="{9D8B030D-6E8A-4147-A177-3AD203B41FA5}">
                      <a16:colId xmlns:a16="http://schemas.microsoft.com/office/drawing/2014/main" val="20005"/>
                    </a:ext>
                  </a:extLst>
                </a:gridCol>
              </a:tblGrid>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t-RFMO</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Measure</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Key Concepts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extLst>
                  <a:ext uri="{0D108BD9-81ED-4DB2-BD59-A6C34878D82A}">
                    <a16:rowId xmlns:a16="http://schemas.microsoft.com/office/drawing/2014/main" val="10000"/>
                  </a:ext>
                </a:extLst>
              </a:tr>
              <a:tr h="1825404">
                <a:tc gridSpan="6">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No t-RFMO management</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measures specific to blue shark.</a:t>
                      </a:r>
                    </a:p>
                    <a:p>
                      <a:pPr algn="ctr" fontAlgn="b"/>
                      <a:endPar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p>
                      <a:pPr algn="ctr" fontAlgn="b"/>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For measures that apply to all sharks, click here:   </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indent="-11430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3" name="Picture 2">
            <a:hlinkClick r:id="rId6" action="ppaction://hlinksldjump"/>
          </p:cNvPr>
          <p:cNvPicPr>
            <a:picLocks noChangeAspect="1"/>
          </p:cNvPicPr>
          <p:nvPr/>
        </p:nvPicPr>
        <p:blipFill rotWithShape="1">
          <a:blip r:embed="rId7" cstate="print">
            <a:grayscl/>
            <a:extLst>
              <a:ext uri="{28A0092B-C50C-407E-A947-70E740481C1C}">
                <a14:useLocalDpi xmlns:a14="http://schemas.microsoft.com/office/drawing/2010/main" val="0"/>
              </a:ext>
            </a:extLst>
          </a:blip>
          <a:srcRect l="10010" t="57333" r="64654" b="5328"/>
          <a:stretch/>
        </p:blipFill>
        <p:spPr>
          <a:xfrm>
            <a:off x="6300192" y="3162033"/>
            <a:ext cx="362312" cy="533933"/>
          </a:xfrm>
          <a:prstGeom prst="rect">
            <a:avLst/>
          </a:prstGeom>
        </p:spPr>
      </p:pic>
    </p:spTree>
    <p:extLst>
      <p:ext uri="{BB962C8B-B14F-4D97-AF65-F5344CB8AC3E}">
        <p14:creationId xmlns:p14="http://schemas.microsoft.com/office/powerpoint/2010/main" val="111309440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035"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Western Pacific (WCPFC) &gt; Shark Management Measures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1348638431"/>
              </p:ext>
            </p:extLst>
          </p:nvPr>
        </p:nvGraphicFramePr>
        <p:xfrm>
          <a:off x="1229810" y="1725641"/>
          <a:ext cx="7056604" cy="2430145"/>
        </p:xfrm>
        <a:graphic>
          <a:graphicData uri="http://schemas.openxmlformats.org/drawingml/2006/table">
            <a:tbl>
              <a:tblPr firstRow="1" bandRow="1">
                <a:tableStyleId>{5C22544A-7EE6-4342-B048-85BDC9FD1C3A}</a:tableStyleId>
              </a:tblPr>
              <a:tblGrid>
                <a:gridCol w="9359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360040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tblGrid>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Measure</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Key Concepts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extLst>
                  <a:ext uri="{0D108BD9-81ED-4DB2-BD59-A6C34878D82A}">
                    <a16:rowId xmlns:a16="http://schemas.microsoft.com/office/drawing/2014/main" val="10000"/>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2010-07</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2010</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cs typeface="Segoe UI Semibold" panose="020B0702040204020203" pitchFamily="34" charset="0"/>
                        </a:rPr>
                        <a:t>all sharks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1430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full utilization; </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5% </a:t>
                      </a:r>
                      <a:r>
                        <a:rPr lang="en-US" sz="1200" b="0" i="0" u="none" strike="noStrike" baseline="0"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fins:carcass</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ratio; live release; research; data provision</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2011-04</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2011</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oceanic</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whitetip</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prohibition on</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retention; prompt release unharmed; data submission; research</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2012-04</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2013</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whale</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prohibition on intentional</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setting; safe release; reporting of interaction</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2013-08</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2013</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silky</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prohibition on</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retention; prompt release unharmed; data submission; research</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2014-08</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2014</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cs typeface="Segoe UI Semibold" panose="020B0702040204020203" pitchFamily="34" charset="0"/>
                        </a:rPr>
                        <a:t>all sharks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Prohibition</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either wire leaders or </a:t>
                      </a:r>
                      <a:r>
                        <a:rPr lang="en-US" sz="1200" b="0" i="0" u="none" strike="noStrike" baseline="0"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sharklines</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(fleet choice); requirement for management plans for fisheries </a:t>
                      </a:r>
                      <a:r>
                        <a:rPr lang="en-US" sz="1200" b="0" i="0" u="none" strike="noStrike" baseline="0"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targetting</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sharks</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pic>
        <p:nvPicPr>
          <p:cNvPr id="15"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2363" y="2205710"/>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shelley.clarke\AppData\Local\Microsoft\Windows\INetCache\IE\CJMI6BO2\495px-Book3.svg[1].png">
            <a:hlinkClick r:id="rId6"/>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2363" y="2549597"/>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helley.clarke\AppData\Local\Microsoft\Windows\INetCache\IE\CJMI6BO2\495px-Book3.svg[1].png">
            <a:hlinkClick r:id="r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4744" y="2935936"/>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helley.clarke\AppData\Local\Microsoft\Windows\INetCache\IE\CJMI6BO2\495px-Book3.svg[1].png">
            <a:hlinkClick r:id="rId8"/>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2311" y="3330936"/>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shelley.clarke\AppData\Local\Microsoft\Windows\INetCache\IE\CJMI6BO2\495px-Book3.svg[1].png">
            <a:hlinkClick r:id="rId9"/>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5117" y="3717564"/>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rId10"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21" name="TextBox 20">
            <a:hlinkClick r:id="rId11"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pic>
        <p:nvPicPr>
          <p:cNvPr id="18" name="Picture 3" descr="C:\Users\shelley.clarke\AppData\Local\Microsoft\Windows\INetCache\IE\CJMI6BO2\1390060157[1].png">
            <a:hlinkClick r:id="rId12" action="ppaction://hlinksldjump" tooltip="If the link opens in a window behind this screen (and you can't see it) try pressing ALT+TAB to switch windows"/>
          </p:cNvPr>
          <p:cNvPicPr>
            <a:picLocks noChangeAspect="1" noChangeArrowheads="1"/>
          </p:cNvPicPr>
          <p:nvPr/>
        </p:nvPicPr>
        <p:blipFill>
          <a:blip r:embed="rId13" cstate="print">
            <a:biLevel thresh="75000"/>
            <a:extLst>
              <a:ext uri="{28A0092B-C50C-407E-A947-70E740481C1C}">
                <a14:useLocalDpi xmlns:a14="http://schemas.microsoft.com/office/drawing/2010/main" val="0"/>
              </a:ext>
            </a:extLst>
          </a:blip>
          <a:srcRect/>
          <a:stretch>
            <a:fillRect/>
          </a:stretch>
        </p:blipFill>
        <p:spPr bwMode="auto">
          <a:xfrm>
            <a:off x="7794697" y="1128835"/>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43292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73380"/>
            <a:ext cx="6477000" cy="1143000"/>
          </a:xfrm>
        </p:spPr>
        <p:txBody>
          <a:bodyPr/>
          <a:lstStyle/>
          <a:p>
            <a:r>
              <a:rPr lang="en-US" dirty="0">
                <a:latin typeface="Segoe UI Semibold" panose="020B0702040204020203" pitchFamily="34" charset="0"/>
                <a:cs typeface="Segoe UI Semibold" panose="020B0702040204020203" pitchFamily="34" charset="0"/>
              </a:rPr>
              <a:t>Longline Fishery&gt; menu</a:t>
            </a:r>
          </a:p>
        </p:txBody>
      </p:sp>
      <p:sp>
        <p:nvSpPr>
          <p:cNvPr id="8" name="TextBox 7">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0" name="TextBox 9">
            <a:hlinkClick r:id="rId5" action="ppaction://hlinksldjump"/>
          </p:cNvPr>
          <p:cNvSpPr txBox="1"/>
          <p:nvPr/>
        </p:nvSpPr>
        <p:spPr>
          <a:xfrm>
            <a:off x="3454352" y="1997969"/>
            <a:ext cx="2197768" cy="584775"/>
          </a:xfrm>
          <a:prstGeom prst="rect">
            <a:avLst/>
          </a:prstGeom>
          <a:noFill/>
          <a:ln w="38100">
            <a:solidFill>
              <a:schemeClr val="accent2"/>
            </a:solidFill>
          </a:ln>
          <a:effectLst>
            <a:glow rad="63500">
              <a:schemeClr val="accent3">
                <a:satMod val="175000"/>
                <a:alpha val="40000"/>
              </a:schemeClr>
            </a:glow>
          </a:effectLst>
        </p:spPr>
        <p:txBody>
          <a:bodyPr wrap="square" rtlCol="0" anchor="ctr">
            <a:spAutoFit/>
          </a:bodyPr>
          <a:lstStyle/>
          <a:p>
            <a:pPr algn="ctr"/>
            <a:r>
              <a:rPr lang="en-US" sz="1600" dirty="0">
                <a:latin typeface="Segoe UI Semibold" panose="020B0702040204020203" pitchFamily="34" charset="0"/>
                <a:cs typeface="Segoe UI Semibold" panose="020B0702040204020203" pitchFamily="34" charset="0"/>
              </a:rPr>
              <a:t>Fishing Effort </a:t>
            </a:r>
          </a:p>
          <a:p>
            <a:pPr algn="ctr"/>
            <a:endParaRPr lang="en-US" sz="1600" dirty="0">
              <a:latin typeface="Segoe UI Semibold" panose="020B0702040204020203" pitchFamily="34" charset="0"/>
              <a:cs typeface="Segoe UI Semibold" panose="020B0702040204020203" pitchFamily="34" charset="0"/>
            </a:endParaRPr>
          </a:p>
        </p:txBody>
      </p:sp>
      <p:sp>
        <p:nvSpPr>
          <p:cNvPr id="11" name="TextBox 10">
            <a:hlinkClick r:id="rId6" action="ppaction://hlinksldjump"/>
          </p:cNvPr>
          <p:cNvSpPr txBox="1"/>
          <p:nvPr/>
        </p:nvSpPr>
        <p:spPr>
          <a:xfrm>
            <a:off x="3454352" y="2971800"/>
            <a:ext cx="2197768" cy="584775"/>
          </a:xfrm>
          <a:prstGeom prst="rect">
            <a:avLst/>
          </a:prstGeom>
          <a:noFill/>
          <a:ln w="38100">
            <a:solidFill>
              <a:schemeClr val="accent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Species</a:t>
            </a:r>
          </a:p>
        </p:txBody>
      </p:sp>
      <p:sp>
        <p:nvSpPr>
          <p:cNvPr id="12" name="TextBox 11">
            <a:hlinkClick r:id="rId7" action="ppaction://hlinksldjump"/>
          </p:cNvPr>
          <p:cNvSpPr txBox="1"/>
          <p:nvPr/>
        </p:nvSpPr>
        <p:spPr>
          <a:xfrm>
            <a:off x="3454352" y="3886200"/>
            <a:ext cx="2197768" cy="584775"/>
          </a:xfrm>
          <a:prstGeom prst="rect">
            <a:avLst/>
          </a:prstGeom>
          <a:noFill/>
          <a:ln w="38100">
            <a:solidFill>
              <a:schemeClr val="accent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t-RFMO</a:t>
            </a:r>
          </a:p>
        </p:txBody>
      </p:sp>
      <p:sp>
        <p:nvSpPr>
          <p:cNvPr id="13" name="TextBox 12">
            <a:hlinkClick r:id="rId8" action="ppaction://hlinksldjump"/>
          </p:cNvPr>
          <p:cNvSpPr txBox="1"/>
          <p:nvPr/>
        </p:nvSpPr>
        <p:spPr>
          <a:xfrm>
            <a:off x="3438310" y="4724400"/>
            <a:ext cx="2197768" cy="584775"/>
          </a:xfrm>
          <a:prstGeom prst="rect">
            <a:avLst/>
          </a:prstGeom>
          <a:noFill/>
          <a:ln w="38100">
            <a:solidFill>
              <a:schemeClr val="accent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Flag State</a:t>
            </a:r>
          </a:p>
        </p:txBody>
      </p:sp>
    </p:spTree>
    <p:extLst>
      <p:ext uri="{BB962C8B-B14F-4D97-AF65-F5344CB8AC3E}">
        <p14:creationId xmlns:p14="http://schemas.microsoft.com/office/powerpoint/2010/main" val="26047979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964906" cy="670242"/>
          </a:xfrm>
        </p:spPr>
        <p:txBody>
          <a:bodyPr>
            <a:noAutofit/>
          </a:bodyPr>
          <a:lstStyle/>
          <a:p>
            <a:pPr algn="l"/>
            <a:r>
              <a:rPr lang="en-US" sz="2800" dirty="0">
                <a:latin typeface="Segoe UI Semibold" panose="020B0702040204020203" pitchFamily="34" charset="0"/>
                <a:cs typeface="Segoe UI Semibold" panose="020B0702040204020203" pitchFamily="34" charset="0"/>
              </a:rPr>
              <a:t>Longline Fishery&gt; Global Effort</a:t>
            </a:r>
            <a:endParaRPr lang="en-US" sz="28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5" name="Rectangle 4"/>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0" name="TextBox 9">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375" y="2063750"/>
            <a:ext cx="5715000" cy="3810000"/>
          </a:xfrm>
          <a:prstGeom prst="rect">
            <a:avLst/>
          </a:prstGeom>
        </p:spPr>
      </p:pic>
      <p:pic>
        <p:nvPicPr>
          <p:cNvPr id="12" name="Picture 2" descr="C:\Users\shelley.clarke\AppData\Local\Microsoft\Windows\INetCache\IE\ISEM6PSG\Info_sign_font_awesome.svg[1].png">
            <a:hlinkClick r:id="rId7" action="ppaction://hlinksldjump" tooltip="Data Sources:  IATTC (IATTC website), ICCAT (ICCAT website), IOTC (IOTC website),WCPFC (SPC Catch Effort Query system),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7" action="ppaction://hlinksldjump" tooltip="CCSBT data only available for 2010-2013"/>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2339752" y="5864562"/>
            <a:ext cx="468052" cy="468052"/>
          </a:xfrm>
          <a:prstGeom prst="rect">
            <a:avLst/>
          </a:prstGeom>
        </p:spPr>
      </p:pic>
      <p:pic>
        <p:nvPicPr>
          <p:cNvPr id="14" name="Picture 13">
            <a:hlinkClick r:id="rId7" action="ppaction://hlinksldjump" tooltip="IATTC longline effort data are known to exclude a considerable amount of effort by small coastal longline fleet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3095836" y="5888926"/>
            <a:ext cx="468052" cy="468052"/>
          </a:xfrm>
          <a:prstGeom prst="rect">
            <a:avLst/>
          </a:prstGeom>
        </p:spPr>
      </p:pic>
      <p:pic>
        <p:nvPicPr>
          <p:cNvPr id="15" name="Picture 14">
            <a:hlinkClick r:id="rId7" action="ppaction://hlinksldjump" tooltip="WCPFC and CCSBT shark catch data reported in number were converted to weight using a conversion factor of 1 shark=10 kg.  "/>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328084" y="5896940"/>
            <a:ext cx="468052" cy="468052"/>
          </a:xfrm>
          <a:prstGeom prst="rect">
            <a:avLst/>
          </a:prstGeom>
        </p:spPr>
      </p:pic>
    </p:spTree>
    <p:extLst>
      <p:ext uri="{BB962C8B-B14F-4D97-AF65-F5344CB8AC3E}">
        <p14:creationId xmlns:p14="http://schemas.microsoft.com/office/powerpoint/2010/main" val="4225350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964906" cy="670242"/>
          </a:xfrm>
        </p:spPr>
        <p:txBody>
          <a:bodyPr>
            <a:noAutofit/>
          </a:bodyPr>
          <a:lstStyle/>
          <a:p>
            <a:pPr algn="l"/>
            <a:r>
              <a:rPr lang="en-US" sz="2800" dirty="0">
                <a:latin typeface="Segoe UI Semibold" panose="020B0702040204020203" pitchFamily="34" charset="0"/>
                <a:cs typeface="Segoe UI Semibold" panose="020B0702040204020203" pitchFamily="34" charset="0"/>
              </a:rPr>
              <a:t>Longline Fishery&gt; Catch by Species</a:t>
            </a:r>
            <a:endParaRPr lang="en-US" sz="28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5" name="Rectangle 4"/>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3306" y="2136775"/>
            <a:ext cx="5715000" cy="3810000"/>
          </a:xfrm>
          <a:prstGeom prst="rect">
            <a:avLst/>
          </a:prstGeom>
        </p:spPr>
      </p:pic>
      <p:pic>
        <p:nvPicPr>
          <p:cNvPr id="11" name="Picture 2" descr="C:\Users\shelley.clarke\AppData\Local\Microsoft\Windows\INetCache\IE\ISEM6PSG\Info_sign_font_awesome.svg[1].png">
            <a:hlinkClick r:id="rId7" action="ppaction://hlinksldjump" tooltip="Data Sources:  IATTC (IATTC website), ICCAT (ICCAT website), IOTC (IOTC website),WCPFC (SPC Catch Effort Query system),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ction="ppaction://hlinksldjump" tooltip="Aside from porbeagle catches in the 1960s, the majority of annual catches are reported on logsheets as either blue shark or unidentified shark"/>
          </p:cNvPr>
          <p:cNvPicPr>
            <a:picLocks noChangeAspect="1"/>
          </p:cNvPicPr>
          <p:nvPr/>
        </p:nvPicPr>
        <p:blipFill rotWithShape="1">
          <a:blip r:embed="rId10" cstate="print">
            <a:extLst>
              <a:ext uri="{28A0092B-C50C-407E-A947-70E740481C1C}">
                <a14:useLocalDpi xmlns:a14="http://schemas.microsoft.com/office/drawing/2010/main" val="0"/>
              </a:ext>
            </a:extLst>
          </a:blip>
          <a:srcRect l="54285" t="6264" r="28651" b="76668"/>
          <a:stretch/>
        </p:blipFill>
        <p:spPr>
          <a:xfrm>
            <a:off x="2447764" y="5970440"/>
            <a:ext cx="468052" cy="468052"/>
          </a:xfrm>
          <a:prstGeom prst="rect">
            <a:avLst/>
          </a:prstGeom>
        </p:spPr>
      </p:pic>
      <p:pic>
        <p:nvPicPr>
          <p:cNvPr id="17" name="Picture 16">
            <a:hlinkClick r:id="rId7" action="ppaction://hlinksldjump" tooltip="WCPFC and CCSBT shark catch data reported in number were converted to weight using a conversion factor of 1 shark=10 kg.  "/>
          </p:cNvPr>
          <p:cNvPicPr>
            <a:picLocks noChangeAspect="1"/>
          </p:cNvPicPr>
          <p:nvPr/>
        </p:nvPicPr>
        <p:blipFill rotWithShape="1">
          <a:blip r:embed="rId10" cstate="print">
            <a:extLst>
              <a:ext uri="{28A0092B-C50C-407E-A947-70E740481C1C}">
                <a14:useLocalDpi xmlns:a14="http://schemas.microsoft.com/office/drawing/2010/main" val="0"/>
              </a:ext>
            </a:extLst>
          </a:blip>
          <a:srcRect l="54285" t="6264" r="28651" b="76668"/>
          <a:stretch/>
        </p:blipFill>
        <p:spPr>
          <a:xfrm>
            <a:off x="5328084" y="5896940"/>
            <a:ext cx="468052" cy="468052"/>
          </a:xfrm>
          <a:prstGeom prst="rect">
            <a:avLst/>
          </a:prstGeom>
        </p:spPr>
      </p:pic>
    </p:spTree>
    <p:extLst>
      <p:ext uri="{BB962C8B-B14F-4D97-AF65-F5344CB8AC3E}">
        <p14:creationId xmlns:p14="http://schemas.microsoft.com/office/powerpoint/2010/main" val="103145520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964906" cy="670242"/>
          </a:xfrm>
        </p:spPr>
        <p:txBody>
          <a:bodyPr>
            <a:noAutofit/>
          </a:bodyPr>
          <a:lstStyle/>
          <a:p>
            <a:pPr algn="l"/>
            <a:r>
              <a:rPr lang="en-US" sz="2800" dirty="0">
                <a:latin typeface="Segoe UI Semibold" panose="020B0702040204020203" pitchFamily="34" charset="0"/>
                <a:cs typeface="Segoe UI Semibold" panose="020B0702040204020203" pitchFamily="34" charset="0"/>
              </a:rPr>
              <a:t>Longline Fishery&gt; Catch by t-RFMO</a:t>
            </a:r>
            <a:endParaRPr lang="en-US" sz="28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5" name="Rectangle 4"/>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4500" y="1524000"/>
            <a:ext cx="5715000" cy="3810000"/>
          </a:xfrm>
          <a:prstGeom prst="rect">
            <a:avLst/>
          </a:prstGeom>
        </p:spPr>
      </p:pic>
      <p:pic>
        <p:nvPicPr>
          <p:cNvPr id="10" name="Picture 2" descr="C:\Users\shelley.clarke\AppData\Local\Microsoft\Windows\INetCache\IE\ISEM6PSG\Info_sign_font_awesome.svg[1].png">
            <a:hlinkClick r:id="rId7" action="ppaction://hlinksldjump" tooltip="Data Sources:  IATTC (IATTC website), ICCAT (ICCAT website), IOTC (IOTC website),WCPFC (SPC Catch Effort Query system),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7" action="ppaction://hlinksldjump" tooltip="CCSBT data only available for 2010-2013"/>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2987824" y="5229200"/>
            <a:ext cx="468052" cy="468052"/>
          </a:xfrm>
          <a:prstGeom prst="rect">
            <a:avLst/>
          </a:prstGeom>
        </p:spPr>
      </p:pic>
      <p:pic>
        <p:nvPicPr>
          <p:cNvPr id="12" name="Picture 11">
            <a:hlinkClick r:id="rId7" action="ppaction://hlinksldjump" tooltip="IATTC longline effort data are known to exclude a considerable amount of effort by small coastal longline fleet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3743908" y="5217560"/>
            <a:ext cx="468052" cy="468052"/>
          </a:xfrm>
          <a:prstGeom prst="rect">
            <a:avLst/>
          </a:prstGeom>
        </p:spPr>
      </p:pic>
      <p:pic>
        <p:nvPicPr>
          <p:cNvPr id="15" name="Picture 14">
            <a:hlinkClick r:id="rId10" action="ppaction://hlinksldjump" tooltip="WCPFC and CCSBT shark catch data reported in number were converted to weight using a conversion factor of 1 shark=10 kg.  "/>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904148" y="5217560"/>
            <a:ext cx="468052" cy="468052"/>
          </a:xfrm>
          <a:prstGeom prst="rect">
            <a:avLst/>
          </a:prstGeom>
        </p:spPr>
      </p:pic>
    </p:spTree>
    <p:extLst>
      <p:ext uri="{BB962C8B-B14F-4D97-AF65-F5344CB8AC3E}">
        <p14:creationId xmlns:p14="http://schemas.microsoft.com/office/powerpoint/2010/main" val="103145520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964906" cy="670242"/>
          </a:xfrm>
        </p:spPr>
        <p:txBody>
          <a:bodyPr>
            <a:noAutofit/>
          </a:bodyPr>
          <a:lstStyle/>
          <a:p>
            <a:pPr algn="l"/>
            <a:r>
              <a:rPr lang="en-US" sz="2800" dirty="0">
                <a:latin typeface="Segoe UI Semibold" panose="020B0702040204020203" pitchFamily="34" charset="0"/>
                <a:cs typeface="Segoe UI Semibold" panose="020B0702040204020203" pitchFamily="34" charset="0"/>
              </a:rPr>
              <a:t>Longline Fishery&gt; Catch by Flag</a:t>
            </a:r>
            <a:endParaRPr lang="en-US" sz="28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5" name="Rectangle 4"/>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4500" y="1524000"/>
            <a:ext cx="5715000" cy="3810000"/>
          </a:xfrm>
          <a:prstGeom prst="rect">
            <a:avLst/>
          </a:prstGeom>
        </p:spPr>
      </p:pic>
      <p:pic>
        <p:nvPicPr>
          <p:cNvPr id="10" name="Picture 2" descr="C:\Users\shelley.clarke\AppData\Local\Microsoft\Windows\INetCache\IE\ISEM6PSG\Info_sign_font_awesome.svg[1].png">
            <a:hlinkClick r:id="rId7" action="ppaction://hlinksldjump" tooltip="Data Sources:  IATTC (IATTC website), ICCAT (ICCAT website), IOTC (IOTC website),WCPFC (SPC Catch Effort Query system),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7" action="ppaction://hlinksldjump" tooltip="Overall Spain reports the highest longline catches of sharks but in recent years these quantities have been rivalled by reported catches of unidentified sharks by Indonesia and Vietnam"/>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3995564" y="5601108"/>
            <a:ext cx="468052" cy="468052"/>
          </a:xfrm>
          <a:prstGeom prst="rect">
            <a:avLst/>
          </a:prstGeom>
        </p:spPr>
      </p:pic>
      <p:pic>
        <p:nvPicPr>
          <p:cNvPr id="12" name="Picture 11">
            <a:hlinkClick r:id="rId10" action="ppaction://hlinksldjump" tooltip="WCPFC and CCSBT shark catch data reported in number were converted to weight using a conversion factor of 1 shark=10 kg.  "/>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400092" y="5568793"/>
            <a:ext cx="468052" cy="468052"/>
          </a:xfrm>
          <a:prstGeom prst="rect">
            <a:avLst/>
          </a:prstGeom>
        </p:spPr>
      </p:pic>
    </p:spTree>
    <p:extLst>
      <p:ext uri="{BB962C8B-B14F-4D97-AF65-F5344CB8AC3E}">
        <p14:creationId xmlns:p14="http://schemas.microsoft.com/office/powerpoint/2010/main" val="103145520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73380"/>
            <a:ext cx="7262192" cy="1143000"/>
          </a:xfrm>
        </p:spPr>
        <p:txBody>
          <a:bodyPr>
            <a:normAutofit/>
          </a:bodyPr>
          <a:lstStyle/>
          <a:p>
            <a:r>
              <a:rPr lang="en-US" dirty="0">
                <a:latin typeface="Segoe UI Semibold" panose="020B0702040204020203" pitchFamily="34" charset="0"/>
                <a:cs typeface="Segoe UI Semibold" panose="020B0702040204020203" pitchFamily="34" charset="0"/>
              </a:rPr>
              <a:t>Purse Seine Fishery&gt;menu</a:t>
            </a:r>
          </a:p>
        </p:txBody>
      </p:sp>
      <p:sp>
        <p:nvSpPr>
          <p:cNvPr id="8" name="TextBox 7">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1" name="TextBox 10">
            <a:hlinkClick r:id="rId5" action="ppaction://hlinksldjump"/>
          </p:cNvPr>
          <p:cNvSpPr txBox="1"/>
          <p:nvPr/>
        </p:nvSpPr>
        <p:spPr>
          <a:xfrm>
            <a:off x="3454352" y="1997969"/>
            <a:ext cx="2197768" cy="584775"/>
          </a:xfrm>
          <a:prstGeom prst="rect">
            <a:avLst/>
          </a:prstGeom>
          <a:noFill/>
          <a:ln w="38100">
            <a:solidFill>
              <a:schemeClr val="accent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Fishing Effort</a:t>
            </a:r>
          </a:p>
          <a:p>
            <a:pPr algn="ctr"/>
            <a:endParaRPr lang="en-US" sz="1600" dirty="0">
              <a:latin typeface="Segoe UI Semibold" panose="020B0702040204020203" pitchFamily="34" charset="0"/>
              <a:cs typeface="Segoe UI Semibold" panose="020B0702040204020203" pitchFamily="34" charset="0"/>
            </a:endParaRPr>
          </a:p>
        </p:txBody>
      </p:sp>
      <p:sp>
        <p:nvSpPr>
          <p:cNvPr id="12" name="TextBox 11">
            <a:hlinkClick r:id="rId6" action="ppaction://hlinksldjump"/>
          </p:cNvPr>
          <p:cNvSpPr txBox="1"/>
          <p:nvPr/>
        </p:nvSpPr>
        <p:spPr>
          <a:xfrm>
            <a:off x="3454352" y="2971800"/>
            <a:ext cx="2197768" cy="584775"/>
          </a:xfrm>
          <a:prstGeom prst="rect">
            <a:avLst/>
          </a:prstGeom>
          <a:noFill/>
          <a:ln w="38100">
            <a:solidFill>
              <a:schemeClr val="accent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Species</a:t>
            </a:r>
          </a:p>
        </p:txBody>
      </p:sp>
      <p:sp>
        <p:nvSpPr>
          <p:cNvPr id="13" name="TextBox 12">
            <a:hlinkClick r:id="rId7" action="ppaction://hlinksldjump"/>
          </p:cNvPr>
          <p:cNvSpPr txBox="1"/>
          <p:nvPr/>
        </p:nvSpPr>
        <p:spPr>
          <a:xfrm>
            <a:off x="3454352" y="3886200"/>
            <a:ext cx="2197768" cy="584775"/>
          </a:xfrm>
          <a:prstGeom prst="rect">
            <a:avLst/>
          </a:prstGeom>
          <a:noFill/>
          <a:ln w="38100">
            <a:solidFill>
              <a:schemeClr val="accent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t-RFMO</a:t>
            </a:r>
          </a:p>
        </p:txBody>
      </p:sp>
      <p:sp>
        <p:nvSpPr>
          <p:cNvPr id="14" name="TextBox 13">
            <a:hlinkClick r:id="rId8" action="ppaction://hlinksldjump"/>
          </p:cNvPr>
          <p:cNvSpPr txBox="1"/>
          <p:nvPr/>
        </p:nvSpPr>
        <p:spPr>
          <a:xfrm>
            <a:off x="3438310" y="4724400"/>
            <a:ext cx="2197768" cy="584775"/>
          </a:xfrm>
          <a:prstGeom prst="rect">
            <a:avLst/>
          </a:prstGeom>
          <a:noFill/>
          <a:ln w="38100">
            <a:solidFill>
              <a:schemeClr val="accent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Flag State</a:t>
            </a:r>
          </a:p>
        </p:txBody>
      </p:sp>
    </p:spTree>
    <p:extLst>
      <p:ext uri="{BB962C8B-B14F-4D97-AF65-F5344CB8AC3E}">
        <p14:creationId xmlns:p14="http://schemas.microsoft.com/office/powerpoint/2010/main" val="148060470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964906" cy="670242"/>
          </a:xfrm>
        </p:spPr>
        <p:txBody>
          <a:bodyPr>
            <a:noAutofit/>
          </a:bodyPr>
          <a:lstStyle/>
          <a:p>
            <a:pPr algn="l"/>
            <a:r>
              <a:rPr lang="en-US" sz="2800" dirty="0">
                <a:latin typeface="Segoe UI Semibold" panose="020B0702040204020203" pitchFamily="34" charset="0"/>
                <a:cs typeface="Segoe UI Semibold" panose="020B0702040204020203" pitchFamily="34" charset="0"/>
              </a:rPr>
              <a:t>Purse Seine Fishery&gt; Global Effort</a:t>
            </a:r>
            <a:endParaRPr lang="en-US" sz="28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5" name="Rectangle 4"/>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0" name="TextBox 9">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2672916"/>
            <a:ext cx="5715000" cy="3810000"/>
          </a:xfrm>
          <a:prstGeom prst="rect">
            <a:avLst/>
          </a:prstGeom>
        </p:spPr>
      </p:pic>
      <p:pic>
        <p:nvPicPr>
          <p:cNvPr id="12" name="Picture 2" descr="C:\Users\shelley.clarke\AppData\Local\Microsoft\Windows\INetCache\IE\ISEM6PSG\Info_sign_font_awesome.svg[1].png">
            <a:hlinkClick r:id="rId7" action="ppaction://hlinksldjump" tooltip="Data Sources:  IATTC (IATTC website), ICCAT (ICCAT website), IOTC (IOTC website),WCPFC (SPC Catch Effort Query system),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7" action="ppaction://hlinksldjump" tooltip="In order to show these data on a common y-axis, an equivalency between days fished (IOTC) and purse seine sets (CCSBT, IATTC and WCPFC) was assumed"/>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724128" y="5888896"/>
            <a:ext cx="468052" cy="468052"/>
          </a:xfrm>
          <a:prstGeom prst="rect">
            <a:avLst/>
          </a:prstGeom>
        </p:spPr>
      </p:pic>
      <p:pic>
        <p:nvPicPr>
          <p:cNvPr id="14" name="Picture 13">
            <a:hlinkClick r:id="rId7" action="ppaction://hlinksldjump" tooltip="ICCAT only tracks purse seine effort in carrying capacity (not days fished or number of sets) and therefore cannot be shown here"/>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1619672" y="5921080"/>
            <a:ext cx="468052" cy="468052"/>
          </a:xfrm>
          <a:prstGeom prst="rect">
            <a:avLst/>
          </a:prstGeom>
        </p:spPr>
      </p:pic>
      <p:pic>
        <p:nvPicPr>
          <p:cNvPr id="15" name="Picture 14">
            <a:hlinkClick r:id="rId7" action="ppaction://hlinksldjump" tooltip="IOTC purse seine effort (in days fished) has only been estimated since 2010"/>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3887924" y="6248890"/>
            <a:ext cx="468052" cy="468052"/>
          </a:xfrm>
          <a:prstGeom prst="rect">
            <a:avLst/>
          </a:prstGeom>
        </p:spPr>
      </p:pic>
    </p:spTree>
    <p:extLst>
      <p:ext uri="{BB962C8B-B14F-4D97-AF65-F5344CB8AC3E}">
        <p14:creationId xmlns:p14="http://schemas.microsoft.com/office/powerpoint/2010/main" val="412098046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964906" cy="670242"/>
          </a:xfrm>
        </p:spPr>
        <p:txBody>
          <a:bodyPr>
            <a:noAutofit/>
          </a:bodyPr>
          <a:lstStyle/>
          <a:p>
            <a:pPr algn="l"/>
            <a:r>
              <a:rPr lang="en-US" sz="2800" dirty="0">
                <a:latin typeface="Segoe UI Semibold" panose="020B0702040204020203" pitchFamily="34" charset="0"/>
                <a:cs typeface="Segoe UI Semibold" panose="020B0702040204020203" pitchFamily="34" charset="0"/>
              </a:rPr>
              <a:t>Purse Seine Fishery&gt; Catch by Species</a:t>
            </a:r>
            <a:endParaRPr lang="en-US" sz="28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5" name="Rectangle 4"/>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4500" y="1524000"/>
            <a:ext cx="5715000" cy="3810000"/>
          </a:xfrm>
          <a:prstGeom prst="rect">
            <a:avLst/>
          </a:prstGeom>
        </p:spPr>
      </p:pic>
      <p:pic>
        <p:nvPicPr>
          <p:cNvPr id="10" name="Picture 2" descr="C:\Users\shelley.clarke\AppData\Local\Microsoft\Windows\INetCache\IE\ISEM6PSG\Info_sign_font_awesome.svg[1].png">
            <a:hlinkClick r:id="rId7" action="ppaction://hlinksldjump" tooltip="Data Sources:  IATTC (IATTC website), ICCAT (ICCAT website), IOTC (IOTC website),WCPFC (SPC Catch Effort Query system),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9" action="ppaction://hlinksldjump" tooltip="The blue shark catches since 2011 are derived from the Atlantic Ocean (the only purse seine fishery reporting substantial quantities of blue shark)"/>
          </p:cNvPr>
          <p:cNvPicPr>
            <a:picLocks noChangeAspect="1"/>
          </p:cNvPicPr>
          <p:nvPr/>
        </p:nvPicPr>
        <p:blipFill rotWithShape="1">
          <a:blip r:embed="rId10" cstate="print">
            <a:extLst>
              <a:ext uri="{28A0092B-C50C-407E-A947-70E740481C1C}">
                <a14:useLocalDpi xmlns:a14="http://schemas.microsoft.com/office/drawing/2010/main" val="0"/>
              </a:ext>
            </a:extLst>
          </a:blip>
          <a:srcRect l="54285" t="6264" r="28651" b="76668"/>
          <a:stretch/>
        </p:blipFill>
        <p:spPr>
          <a:xfrm>
            <a:off x="1776679" y="5334000"/>
            <a:ext cx="468052" cy="468052"/>
          </a:xfrm>
          <a:prstGeom prst="rect">
            <a:avLst/>
          </a:prstGeom>
        </p:spPr>
      </p:pic>
    </p:spTree>
    <p:extLst>
      <p:ext uri="{BB962C8B-B14F-4D97-AF65-F5344CB8AC3E}">
        <p14:creationId xmlns:p14="http://schemas.microsoft.com/office/powerpoint/2010/main" val="57169166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964906" cy="670242"/>
          </a:xfrm>
        </p:spPr>
        <p:txBody>
          <a:bodyPr>
            <a:noAutofit/>
          </a:bodyPr>
          <a:lstStyle/>
          <a:p>
            <a:pPr algn="l"/>
            <a:r>
              <a:rPr lang="en-US" sz="2800" dirty="0">
                <a:latin typeface="Segoe UI Semibold" panose="020B0702040204020203" pitchFamily="34" charset="0"/>
                <a:cs typeface="Segoe UI Semibold" panose="020B0702040204020203" pitchFamily="34" charset="0"/>
              </a:rPr>
              <a:t>Purse Seine Fishery&gt; Catch by t-RFMO</a:t>
            </a:r>
            <a:endParaRPr lang="en-US" sz="28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5" name="Rectangle 4"/>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895" y="1523999"/>
            <a:ext cx="6707605" cy="4471737"/>
          </a:xfrm>
          <a:prstGeom prst="rect">
            <a:avLst/>
          </a:prstGeom>
        </p:spPr>
      </p:pic>
      <p:pic>
        <p:nvPicPr>
          <p:cNvPr id="11" name="Picture 10">
            <a:hlinkClick r:id="rId6" action="ppaction://hlinksldjump" tooltip="The IATTC shark catch is reported as unidentified sharks"/>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3766474" y="6020996"/>
            <a:ext cx="468052" cy="468052"/>
          </a:xfrm>
          <a:prstGeom prst="rect">
            <a:avLst/>
          </a:prstGeom>
        </p:spPr>
      </p:pic>
      <p:pic>
        <p:nvPicPr>
          <p:cNvPr id="12" name="Picture 11">
            <a:hlinkClick r:id="rId6" action="ppaction://hlinksldjump" tooltip="CCSBT reports no sharks catch from its purse seine fishery"/>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3029465" y="6020996"/>
            <a:ext cx="468052" cy="468052"/>
          </a:xfrm>
          <a:prstGeom prst="rect">
            <a:avLst/>
          </a:prstGeom>
        </p:spPr>
      </p:pic>
      <p:pic>
        <p:nvPicPr>
          <p:cNvPr id="15" name="Picture 2" descr="C:\Users\shelley.clarke\AppData\Local\Microsoft\Windows\INetCache\IE\ISEM6PSG\Info_sign_font_awesome.svg[1].png">
            <a:hlinkClick r:id="rId6" action="ppaction://hlinksldjump" tooltip="Data Sources:  IATTC (IATTC website), ICCAT (ICCAT website), IOTC (IOTC website),WCPFC (SPC Catch Effort Query system),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hlinkClick r:id="rId9"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Tree>
    <p:extLst>
      <p:ext uri="{BB962C8B-B14F-4D97-AF65-F5344CB8AC3E}">
        <p14:creationId xmlns:p14="http://schemas.microsoft.com/office/powerpoint/2010/main" val="571691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a:bodyPr>
          <a:lstStyle/>
          <a:p>
            <a:pPr algn="l"/>
            <a:r>
              <a:rPr lang="en-US" dirty="0" err="1">
                <a:latin typeface="Segoe UI Semibold" panose="020B0702040204020203" pitchFamily="34" charset="0"/>
                <a:cs typeface="Segoe UI Semibold" panose="020B0702040204020203" pitchFamily="34" charset="0"/>
              </a:rPr>
              <a:t>Mako</a:t>
            </a:r>
            <a:r>
              <a:rPr lang="en-US" dirty="0">
                <a:latin typeface="Segoe UI Semibold" panose="020B0702040204020203" pitchFamily="34" charset="0"/>
                <a:cs typeface="Segoe UI Semibold" panose="020B0702040204020203" pitchFamily="34" charset="0"/>
              </a:rPr>
              <a:t> Shark &gt;</a:t>
            </a:r>
          </a:p>
        </p:txBody>
      </p:sp>
      <p:sp>
        <p:nvSpPr>
          <p:cNvPr id="8" name="TextBox 7">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2" name="TextBox 11">
            <a:hlinkClick r:id="rId5" action="ppaction://hlinksldjump"/>
          </p:cNvPr>
          <p:cNvSpPr txBox="1"/>
          <p:nvPr/>
        </p:nvSpPr>
        <p:spPr>
          <a:xfrm>
            <a:off x="1799692" y="2167246"/>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t-RFMO</a:t>
            </a:r>
          </a:p>
        </p:txBody>
      </p:sp>
      <p:sp>
        <p:nvSpPr>
          <p:cNvPr id="13" name="TextBox 12">
            <a:hlinkClick r:id="rId6" action="ppaction://hlinksldjump"/>
          </p:cNvPr>
          <p:cNvSpPr txBox="1"/>
          <p:nvPr/>
        </p:nvSpPr>
        <p:spPr>
          <a:xfrm>
            <a:off x="1799692"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Gear Type</a:t>
            </a:r>
          </a:p>
        </p:txBody>
      </p:sp>
      <p:sp>
        <p:nvSpPr>
          <p:cNvPr id="14" name="TextBox 13">
            <a:hlinkClick r:id="rId7" action="ppaction://hlinksldjump"/>
          </p:cNvPr>
          <p:cNvSpPr txBox="1"/>
          <p:nvPr/>
        </p:nvSpPr>
        <p:spPr>
          <a:xfrm>
            <a:off x="1811338" y="3703221"/>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Flag State</a:t>
            </a:r>
          </a:p>
        </p:txBody>
      </p:sp>
      <p:sp>
        <p:nvSpPr>
          <p:cNvPr id="17" name="TextBox 16">
            <a:hlinkClick r:id="rId8" action="ppaction://hlinksldjump"/>
          </p:cNvPr>
          <p:cNvSpPr txBox="1"/>
          <p:nvPr/>
        </p:nvSpPr>
        <p:spPr>
          <a:xfrm>
            <a:off x="4858508"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Stock Assessment</a:t>
            </a:r>
          </a:p>
        </p:txBody>
      </p:sp>
      <p:sp>
        <p:nvSpPr>
          <p:cNvPr id="18" name="TextBox 17">
            <a:hlinkClick r:id="rId9" action="ppaction://hlinksldjump"/>
          </p:cNvPr>
          <p:cNvSpPr txBox="1"/>
          <p:nvPr/>
        </p:nvSpPr>
        <p:spPr>
          <a:xfrm>
            <a:off x="4860976" y="3631723"/>
            <a:ext cx="2197768" cy="584775"/>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Management Measures</a:t>
            </a:r>
          </a:p>
        </p:txBody>
      </p:sp>
      <p:sp>
        <p:nvSpPr>
          <p:cNvPr id="19" name="TextBox 18">
            <a:hlinkClick r:id="rId10" action="ppaction://hlinksldjump"/>
          </p:cNvPr>
          <p:cNvSpPr txBox="1"/>
          <p:nvPr/>
        </p:nvSpPr>
        <p:spPr>
          <a:xfrm>
            <a:off x="4844716" y="2160619"/>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Ecological Risk</a:t>
            </a:r>
          </a:p>
        </p:txBody>
      </p:sp>
      <p:pic>
        <p:nvPicPr>
          <p:cNvPr id="15"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6076" y="604837"/>
            <a:ext cx="2371645" cy="98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0791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964906" cy="670242"/>
          </a:xfrm>
        </p:spPr>
        <p:txBody>
          <a:bodyPr>
            <a:noAutofit/>
          </a:bodyPr>
          <a:lstStyle/>
          <a:p>
            <a:pPr algn="l"/>
            <a:r>
              <a:rPr lang="en-US" sz="2800" dirty="0">
                <a:latin typeface="Segoe UI Semibold" panose="020B0702040204020203" pitchFamily="34" charset="0"/>
                <a:cs typeface="Segoe UI Semibold" panose="020B0702040204020203" pitchFamily="34" charset="0"/>
              </a:rPr>
              <a:t>Purse Seine Fishery&gt; Catch by Flag</a:t>
            </a:r>
            <a:endParaRPr lang="en-US" sz="28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5" name="Rectangle 4"/>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1592796"/>
            <a:ext cx="6923733" cy="4615822"/>
          </a:xfrm>
          <a:prstGeom prst="rect">
            <a:avLst/>
          </a:prstGeom>
        </p:spPr>
      </p:pic>
      <p:pic>
        <p:nvPicPr>
          <p:cNvPr id="16" name="Picture 15">
            <a:hlinkClick r:id="rId7" action="ppaction://hlinksldjump" tooltip="The appearance of new countries in 2009 corresponds to new reporting requirements in ICCAT"/>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496246" y="2780928"/>
            <a:ext cx="468052" cy="468052"/>
          </a:xfrm>
          <a:prstGeom prst="rect">
            <a:avLst/>
          </a:prstGeom>
        </p:spPr>
      </p:pic>
      <p:pic>
        <p:nvPicPr>
          <p:cNvPr id="12" name="Picture 2" descr="C:\Users\shelley.clarke\AppData\Local\Microsoft\Windows\INetCache\IE\ISEM6PSG\Info_sign_font_awesome.svg[1].png">
            <a:hlinkClick r:id="rId7" action="ppaction://hlinksldjump" tooltip="Data Sources:  IATTC (IATTC website), ICCAT (ICCAT website), IOTC (IOTC website),WCPFC (SPC Catch Effort Query system), CCSBT (2014 ERSWG Data Exchang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7" action="ppaction://hlinksldjump" tooltip="Mexico's catches of sharks in its purse seine fishery are reported to IATTC as unidentified shark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1403648" y="6228623"/>
            <a:ext cx="468052" cy="468052"/>
          </a:xfrm>
          <a:prstGeom prst="rect">
            <a:avLst/>
          </a:prstGeom>
        </p:spPr>
      </p:pic>
    </p:spTree>
    <p:extLst>
      <p:ext uri="{BB962C8B-B14F-4D97-AF65-F5344CB8AC3E}">
        <p14:creationId xmlns:p14="http://schemas.microsoft.com/office/powerpoint/2010/main" val="57169166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604" y="260648"/>
            <a:ext cx="6264696" cy="1143000"/>
          </a:xfrm>
        </p:spPr>
        <p:txBody>
          <a:bodyPr/>
          <a:lstStyle/>
          <a:p>
            <a:r>
              <a:rPr lang="en-US" dirty="0">
                <a:latin typeface="Segoe UI Semibold" panose="020B0702040204020203" pitchFamily="34" charset="0"/>
                <a:cs typeface="Segoe UI Semibold" panose="020B0702040204020203" pitchFamily="34" charset="0"/>
              </a:rPr>
              <a:t>Global Figures &gt; menu</a:t>
            </a:r>
          </a:p>
        </p:txBody>
      </p:sp>
      <p:sp>
        <p:nvSpPr>
          <p:cNvPr id="4" name="Rectangle 3"/>
          <p:cNvSpPr/>
          <p:nvPr/>
        </p:nvSpPr>
        <p:spPr>
          <a:xfrm>
            <a:off x="-1" y="0"/>
            <a:ext cx="1524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91599" y="0"/>
            <a:ext cx="1524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3" action="ppaction://hlinksldjump"/>
          </p:cNvPr>
          <p:cNvSpPr txBox="1"/>
          <p:nvPr/>
        </p:nvSpPr>
        <p:spPr>
          <a:xfrm>
            <a:off x="3307110" y="2492896"/>
            <a:ext cx="2197768" cy="584775"/>
          </a:xfrm>
          <a:prstGeom prst="rect">
            <a:avLst/>
          </a:prstGeom>
          <a:noFill/>
          <a:ln w="38100">
            <a:solidFill>
              <a:schemeClr val="accent4"/>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Species</a:t>
            </a:r>
          </a:p>
        </p:txBody>
      </p:sp>
      <p:sp>
        <p:nvSpPr>
          <p:cNvPr id="10" name="TextBox 9">
            <a:hlinkClick r:id="rId4" action="ppaction://hlinksldjump"/>
          </p:cNvPr>
          <p:cNvSpPr txBox="1"/>
          <p:nvPr/>
        </p:nvSpPr>
        <p:spPr>
          <a:xfrm>
            <a:off x="3307110" y="3407296"/>
            <a:ext cx="2197768" cy="584775"/>
          </a:xfrm>
          <a:prstGeom prst="rect">
            <a:avLst/>
          </a:prstGeom>
          <a:noFill/>
          <a:ln w="38100">
            <a:solidFill>
              <a:schemeClr val="accent4"/>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t-RFMO</a:t>
            </a:r>
          </a:p>
        </p:txBody>
      </p:sp>
      <p:sp>
        <p:nvSpPr>
          <p:cNvPr id="11" name="TextBox 10">
            <a:hlinkClick r:id="rId5" action="ppaction://hlinksldjump"/>
          </p:cNvPr>
          <p:cNvSpPr txBox="1"/>
          <p:nvPr/>
        </p:nvSpPr>
        <p:spPr>
          <a:xfrm>
            <a:off x="3291068" y="4245496"/>
            <a:ext cx="2197768" cy="584775"/>
          </a:xfrm>
          <a:prstGeom prst="rect">
            <a:avLst/>
          </a:prstGeom>
          <a:noFill/>
          <a:ln w="38100">
            <a:solidFill>
              <a:schemeClr val="accent4"/>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Flag State</a:t>
            </a:r>
          </a:p>
        </p:txBody>
      </p:sp>
      <p:sp>
        <p:nvSpPr>
          <p:cNvPr id="12" name="TextBox 11">
            <a:hlinkClick r:id="rId6"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3" name="TextBox 12">
            <a:hlinkClick r:id="rId7"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Tree>
    <p:extLst>
      <p:ext uri="{BB962C8B-B14F-4D97-AF65-F5344CB8AC3E}">
        <p14:creationId xmlns:p14="http://schemas.microsoft.com/office/powerpoint/2010/main" val="235097545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Global &gt; Shark Catch by Species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1824335"/>
            <a:ext cx="5715000" cy="3810000"/>
          </a:xfrm>
          <a:prstGeom prst="rect">
            <a:avLst/>
          </a:prstGeom>
        </p:spPr>
      </p:pic>
      <p:pic>
        <p:nvPicPr>
          <p:cNvPr id="12" name="Picture 2" descr="C:\Users\shelley.clarke\AppData\Local\Microsoft\Windows\INetCache\IE\ISEM6PSG\Info_sign_font_awesome.svg[1].png">
            <a:hlinkClick r:id="rId7" action="ppaction://hlinksldjump" tooltip="Data Sources:  IATTC (IATTC website), ICCAT (ICCAT website), IOTC (IOTC website),WCPFC (SPC Catch Effort Query system),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9" action="ppaction://hlinksldjump" tooltip="WCPFC and CCSBT reported shark catches in number were converted to weight using a conversion factor of 1 shark=10 kg"/>
          </p:cNvPr>
          <p:cNvPicPr>
            <a:picLocks noChangeAspect="1"/>
          </p:cNvPicPr>
          <p:nvPr/>
        </p:nvPicPr>
        <p:blipFill rotWithShape="1">
          <a:blip r:embed="rId10" cstate="print">
            <a:extLst>
              <a:ext uri="{28A0092B-C50C-407E-A947-70E740481C1C}">
                <a14:useLocalDpi xmlns:a14="http://schemas.microsoft.com/office/drawing/2010/main" val="0"/>
              </a:ext>
            </a:extLst>
          </a:blip>
          <a:srcRect l="54285" t="6264" r="28651" b="76668"/>
          <a:stretch/>
        </p:blipFill>
        <p:spPr>
          <a:xfrm>
            <a:off x="6614592" y="2756992"/>
            <a:ext cx="468052" cy="468052"/>
          </a:xfrm>
          <a:prstGeom prst="rect">
            <a:avLst/>
          </a:prstGeom>
        </p:spPr>
      </p:pic>
      <p:pic>
        <p:nvPicPr>
          <p:cNvPr id="15" name="Picture 14">
            <a:hlinkClick r:id="rId7" action="ppaction://hlinksldjump" tooltip="Catches in the most recent year are likely to be influenced by late reporting"/>
          </p:cNvPr>
          <p:cNvPicPr>
            <a:picLocks noChangeAspect="1"/>
          </p:cNvPicPr>
          <p:nvPr/>
        </p:nvPicPr>
        <p:blipFill rotWithShape="1">
          <a:blip r:embed="rId10" cstate="print">
            <a:extLst>
              <a:ext uri="{28A0092B-C50C-407E-A947-70E740481C1C}">
                <a14:useLocalDpi xmlns:a14="http://schemas.microsoft.com/office/drawing/2010/main" val="0"/>
              </a:ext>
            </a:extLst>
          </a:blip>
          <a:srcRect l="54285" t="6264" r="28651" b="76668"/>
          <a:stretch/>
        </p:blipFill>
        <p:spPr>
          <a:xfrm>
            <a:off x="6633785" y="3729335"/>
            <a:ext cx="468052" cy="468052"/>
          </a:xfrm>
          <a:prstGeom prst="rect">
            <a:avLst/>
          </a:prstGeom>
        </p:spPr>
      </p:pic>
    </p:spTree>
    <p:extLst>
      <p:ext uri="{BB962C8B-B14F-4D97-AF65-F5344CB8AC3E}">
        <p14:creationId xmlns:p14="http://schemas.microsoft.com/office/powerpoint/2010/main" val="386420927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964906" cy="670242"/>
          </a:xfrm>
        </p:spPr>
        <p:txBody>
          <a:bodyPr>
            <a:noAutofit/>
          </a:bodyPr>
          <a:lstStyle/>
          <a:p>
            <a:pPr algn="l"/>
            <a:r>
              <a:rPr lang="en-US" sz="2800" dirty="0">
                <a:latin typeface="Segoe UI Semibold" panose="020B0702040204020203" pitchFamily="34" charset="0"/>
                <a:cs typeface="Segoe UI Semibold" panose="020B0702040204020203" pitchFamily="34" charset="0"/>
              </a:rPr>
              <a:t>Global &gt; Shark Catch by t-RFMO</a:t>
            </a:r>
            <a:endParaRPr lang="en-US" sz="28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5" name="Rectangle 4"/>
          <p:cNvSpPr/>
          <p:nvPr/>
        </p:nvSpPr>
        <p:spPr>
          <a:xfrm>
            <a:off x="-1" y="0"/>
            <a:ext cx="1524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91599" y="0"/>
            <a:ext cx="1524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5" name="TextBox 14">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2576850"/>
            <a:ext cx="5715000" cy="3810000"/>
          </a:xfrm>
          <a:prstGeom prst="rect">
            <a:avLst/>
          </a:prstGeom>
        </p:spPr>
      </p:pic>
      <p:pic>
        <p:nvPicPr>
          <p:cNvPr id="11" name="Picture 2" descr="C:\Users\shelley.clarke\AppData\Local\Microsoft\Windows\INetCache\IE\ISEM6PSG\Info_sign_font_awesome.svg[1].png">
            <a:hlinkClick r:id="rId7" action="ppaction://hlinksldjump" tooltip="Data Sources:  IATTC (IATTC website), ICCAT (ICCAT website), IOTC (IOTC website),WCPFC (SPC Catch Effort Query system),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405" y="515719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7" action="ppaction://hlinksldjump" tooltip="WCPFC and CCSBT reported shark catches in number were converted to weight using a conversion factor of 1 shark=10 kg"/>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595399" y="2756992"/>
            <a:ext cx="468052" cy="468052"/>
          </a:xfrm>
          <a:prstGeom prst="rect">
            <a:avLst/>
          </a:prstGeom>
        </p:spPr>
      </p:pic>
      <p:pic>
        <p:nvPicPr>
          <p:cNvPr id="13" name="Picture 12">
            <a:hlinkClick r:id="rId7" action="ppaction://hlinksldjump" tooltip="Catches in the most recent year are likely to be influenced by late reporting"/>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614592" y="3729335"/>
            <a:ext cx="468052" cy="468052"/>
          </a:xfrm>
          <a:prstGeom prst="rect">
            <a:avLst/>
          </a:prstGeom>
        </p:spPr>
      </p:pic>
    </p:spTree>
    <p:extLst>
      <p:ext uri="{BB962C8B-B14F-4D97-AF65-F5344CB8AC3E}">
        <p14:creationId xmlns:p14="http://schemas.microsoft.com/office/powerpoint/2010/main" val="140423295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3" action="ppaction://hlinksldjump"/>
          </p:cNvPr>
          <p:cNvSpPr txBox="1"/>
          <p:nvPr/>
        </p:nvSpPr>
        <p:spPr>
          <a:xfrm>
            <a:off x="7455892"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5" name="TextBox 4">
            <a:hlinkClick r:id="rId4" action="ppaction://hlinksldjump"/>
          </p:cNvPr>
          <p:cNvSpPr txBox="1"/>
          <p:nvPr/>
        </p:nvSpPr>
        <p:spPr>
          <a:xfrm>
            <a:off x="7455892" y="639651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7" name="Rectangle 6"/>
          <p:cNvSpPr/>
          <p:nvPr/>
        </p:nvSpPr>
        <p:spPr>
          <a:xfrm flipH="1">
            <a:off x="264695" y="609600"/>
            <a:ext cx="914400" cy="670560"/>
          </a:xfrm>
          <a:prstGeom prst="rect">
            <a:avLst/>
          </a:prstGeom>
          <a:blipFill dpi="0"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01" y="1524000"/>
            <a:ext cx="7020699" cy="4680466"/>
          </a:xfrm>
          <a:prstGeom prst="rect">
            <a:avLst/>
          </a:prstGeom>
        </p:spPr>
      </p:pic>
      <p:pic>
        <p:nvPicPr>
          <p:cNvPr id="12" name="Picture 2" descr="C:\Users\shelley.clarke\AppData\Local\Microsoft\Windows\INetCache\IE\ISEM6PSG\Info_sign_font_awesome.svg[1].png">
            <a:hlinkClick r:id="rId7" action="ppaction://hlinksldjump" tooltip="Data Sources:  IATTC (IATTC website), ICCAT (ICCAT website), IOTC (IOTC website),WCPFC (SPC Catch Effort Query system),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405" y="5265204"/>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7" action="ppaction://hlinksldjump" tooltip="WCPFC and CCSBT reported shark catches in number were converted to weight using a conversion factor of 1 shark=10 kg"/>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176280" y="2756992"/>
            <a:ext cx="468052" cy="468052"/>
          </a:xfrm>
          <a:prstGeom prst="rect">
            <a:avLst/>
          </a:prstGeom>
        </p:spPr>
      </p:pic>
      <p:pic>
        <p:nvPicPr>
          <p:cNvPr id="14" name="Picture 13">
            <a:hlinkClick r:id="rId7" action="ppaction://hlinksldjump" tooltip="Catches in the most recent year are likely to be influenced by late reporting"/>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195473" y="3729335"/>
            <a:ext cx="468052" cy="468052"/>
          </a:xfrm>
          <a:prstGeom prst="rect">
            <a:avLst/>
          </a:prstGeom>
        </p:spPr>
      </p:pic>
      <p:sp>
        <p:nvSpPr>
          <p:cNvPr id="15" name="Title 1"/>
          <p:cNvSpPr>
            <a:spLocks noGrp="1"/>
          </p:cNvSpPr>
          <p:nvPr>
            <p:ph type="title"/>
          </p:nvPr>
        </p:nvSpPr>
        <p:spPr>
          <a:xfrm>
            <a:off x="1179094" y="609918"/>
            <a:ext cx="7964906" cy="670242"/>
          </a:xfrm>
        </p:spPr>
        <p:txBody>
          <a:bodyPr>
            <a:noAutofit/>
          </a:bodyPr>
          <a:lstStyle/>
          <a:p>
            <a:pPr algn="l"/>
            <a:r>
              <a:rPr lang="en-US" sz="2800" dirty="0">
                <a:latin typeface="Segoe UI Semibold" panose="020B0702040204020203" pitchFamily="34" charset="0"/>
                <a:cs typeface="Segoe UI Semibold" panose="020B0702040204020203" pitchFamily="34" charset="0"/>
              </a:rPr>
              <a:t>Global &gt; Shark Catch by Flag</a:t>
            </a:r>
            <a:endParaRPr lang="en-US" sz="2800" dirty="0"/>
          </a:p>
        </p:txBody>
      </p:sp>
    </p:spTree>
    <p:extLst>
      <p:ext uri="{BB962C8B-B14F-4D97-AF65-F5344CB8AC3E}">
        <p14:creationId xmlns:p14="http://schemas.microsoft.com/office/powerpoint/2010/main" val="3682959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9094" y="373380"/>
            <a:ext cx="7888705"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Mako Sharks &gt; Catch by t-RFMO</a:t>
            </a:r>
          </a:p>
        </p:txBody>
      </p:sp>
      <p:sp>
        <p:nvSpPr>
          <p:cNvPr id="8" name="TextBox 7">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5676" y="1817132"/>
            <a:ext cx="4572000" cy="4572000"/>
          </a:xfrm>
          <a:prstGeom prst="rect">
            <a:avLst/>
          </a:prstGeom>
        </p:spPr>
      </p:pic>
      <p:pic>
        <p:nvPicPr>
          <p:cNvPr id="12" name="Picture 11">
            <a:hlinkClick r:id="rId7" action="ppaction://hlinksldjump" tooltip="Bear in mind that these figures reflect when each t-RFMO began requiring the reporting of this species on logsheets.  Also, some t-RFMOs/flag States only require reporting of fully retained shark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598073" y="4041775"/>
            <a:ext cx="468052" cy="468052"/>
          </a:xfrm>
          <a:prstGeom prst="rect">
            <a:avLst/>
          </a:prstGeom>
        </p:spPr>
      </p:pic>
      <p:pic>
        <p:nvPicPr>
          <p:cNvPr id="13" name="Picture 12">
            <a:hlinkClick r:id="rId7" action="ppaction://hlinksldjump" tooltip="CCSBT data are only available for blue, makos and porbeagle sharks for 2010-2013."/>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5292080" y="6277650"/>
            <a:ext cx="468052" cy="468052"/>
          </a:xfrm>
          <a:prstGeom prst="rect">
            <a:avLst/>
          </a:prstGeom>
        </p:spPr>
      </p:pic>
      <p:pic>
        <p:nvPicPr>
          <p:cNvPr id="14" name="Picture 13">
            <a:hlinkClick r:id="rId7" action="ppaction://hlinksldjump" tooltip="IATTC does not require sharks to be reported to species on logsheets (see IATTC catches on sharks-unidentified plot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2249742" y="6277650"/>
            <a:ext cx="468052" cy="468052"/>
          </a:xfrm>
          <a:prstGeom prst="rect">
            <a:avLst/>
          </a:prstGeom>
        </p:spPr>
      </p:pic>
      <p:pic>
        <p:nvPicPr>
          <p:cNvPr id="15" name="Picture 14">
            <a:hlinkClick r:id="rId7" action="ppaction://hlinksldjump" tooltip="Mako sharks (species unspecified) were first required to be reported on logsheets to the WCPFC in 2009"/>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4532616" y="6263654"/>
            <a:ext cx="468052" cy="468052"/>
          </a:xfrm>
          <a:prstGeom prst="rect">
            <a:avLst/>
          </a:prstGeom>
        </p:spPr>
      </p:pic>
      <p:pic>
        <p:nvPicPr>
          <p:cNvPr id="16" name="Picture 15">
            <a:hlinkClick r:id="rId7" action="ppaction://hlinksldjump" tooltip="ICCAT Resolution 10-06 requires members to report their shortfin mako catches on logsheets and to the Secretariat (as Task I data) and prohibits retention of this species as of 2013 until such data are received"/>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3131840" y="6300799"/>
            <a:ext cx="468052" cy="468052"/>
          </a:xfrm>
          <a:prstGeom prst="rect">
            <a:avLst/>
          </a:prstGeom>
        </p:spPr>
      </p:pic>
      <p:pic>
        <p:nvPicPr>
          <p:cNvPr id="17"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hlinkClick r:id="rId7" action="ppaction://hlinksldjump" tooltip="Where there are problems with reported shark catch data IOTC Secretariat estimates these data.  This may be why IOTC catches are often higher than for other t-RFMO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3815916" y="6273316"/>
            <a:ext cx="468052" cy="468052"/>
          </a:xfrm>
          <a:prstGeom prst="rect">
            <a:avLst/>
          </a:prstGeom>
        </p:spPr>
      </p:pic>
    </p:spTree>
    <p:extLst>
      <p:ext uri="{BB962C8B-B14F-4D97-AF65-F5344CB8AC3E}">
        <p14:creationId xmlns:p14="http://schemas.microsoft.com/office/powerpoint/2010/main" val="2876693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9094" y="373380"/>
            <a:ext cx="7641377"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Mako Sharks &gt; Catch by Gear</a:t>
            </a:r>
          </a:p>
        </p:txBody>
      </p:sp>
      <p:sp>
        <p:nvSpPr>
          <p:cNvPr id="8" name="TextBox 7">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2" name="Picture 11">
            <a:hlinkClick r:id="rId6" action="ppaction://hlinksldjump" tooltip="Mako sharks are predominantly caught by longlines.  There is some catch of mako sharks by other gear types, mainly in the Indian Ocean where troll and handline gear catch about 30% of the total mako sharks"/>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7632340" y="3356992"/>
            <a:ext cx="468052" cy="468052"/>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7704" y="1638568"/>
            <a:ext cx="4572000" cy="4572000"/>
          </a:xfrm>
          <a:prstGeom prst="rect">
            <a:avLst/>
          </a:prstGeom>
        </p:spPr>
      </p:pic>
      <p:pic>
        <p:nvPicPr>
          <p:cNvPr id="13" name="Picture 2" descr="C:\Users\shelley.clarke\AppData\Local\Microsoft\Windows\INetCache\IE\ISEM6PSG\Info_sign_font_awesome.svg[1].png">
            <a:hlinkClick r:id="rId6"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23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9094" y="373380"/>
            <a:ext cx="7641377" cy="1143000"/>
          </a:xfrm>
        </p:spPr>
        <p:txBody>
          <a:bodyPr>
            <a:normAutofit/>
          </a:bodyPr>
          <a:lstStyle/>
          <a:p>
            <a:pPr algn="l"/>
            <a:r>
              <a:rPr lang="en-US" dirty="0">
                <a:latin typeface="Segoe UI Semibold" panose="020B0702040204020203" pitchFamily="34" charset="0"/>
                <a:cs typeface="Segoe UI Semibold" panose="020B0702040204020203" pitchFamily="34" charset="0"/>
              </a:rPr>
              <a:t>Mako Sharks &gt; Catch by Flag</a:t>
            </a:r>
          </a:p>
        </p:txBody>
      </p:sp>
      <p:sp>
        <p:nvSpPr>
          <p:cNvPr id="8" name="TextBox 7">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2" name="Picture 11">
            <a:hlinkClick r:id="rId6" action="ppaction://hlinksldjump" tooltip="Flag catch patterns for mako sharks are similar to those for blue sharks, however, the US ranks higher for mako sharks perhaps due to a market for shortfin mako meat"/>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7632340" y="3356992"/>
            <a:ext cx="468052" cy="468052"/>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636" y="1159768"/>
            <a:ext cx="5715000" cy="5715000"/>
          </a:xfrm>
          <a:prstGeom prst="rect">
            <a:avLst/>
          </a:prstGeom>
        </p:spPr>
      </p:pic>
      <p:pic>
        <p:nvPicPr>
          <p:cNvPr id="13" name="Picture 2" descr="C:\Users\shelley.clarke\AppData\Local\Microsoft\Windows\INetCache\IE\ISEM6PSG\Info_sign_font_awesome.svg[1].png">
            <a:hlinkClick r:id="rId6"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38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73380"/>
            <a:ext cx="7620000" cy="1143000"/>
          </a:xfrm>
        </p:spPr>
        <p:txBody>
          <a:bodyPr/>
          <a:lstStyle/>
          <a:p>
            <a:pPr algn="l"/>
            <a:r>
              <a:rPr lang="en-US" dirty="0">
                <a:latin typeface="Segoe UI Semibold" panose="020B0702040204020203" pitchFamily="34" charset="0"/>
                <a:cs typeface="Segoe UI Semibold" panose="020B0702040204020203" pitchFamily="34" charset="0"/>
              </a:rPr>
              <a:t>About &gt; </a:t>
            </a:r>
          </a:p>
        </p:txBody>
      </p:sp>
      <p:sp>
        <p:nvSpPr>
          <p:cNvPr id="3" name="Content Placeholder 2"/>
          <p:cNvSpPr>
            <a:spLocks noGrp="1"/>
          </p:cNvSpPr>
          <p:nvPr>
            <p:ph idx="1"/>
          </p:nvPr>
        </p:nvSpPr>
        <p:spPr>
          <a:xfrm>
            <a:off x="457199" y="1600200"/>
            <a:ext cx="8534399" cy="4788932"/>
          </a:xfrm>
        </p:spPr>
        <p:txBody>
          <a:bodyPr>
            <a:normAutofit lnSpcReduction="10000"/>
          </a:bodyPr>
          <a:lstStyle/>
          <a:p>
            <a:r>
              <a:rPr lang="en-US" dirty="0"/>
              <a:t>This browser was created for the ABNJ Tuna Project in December 2015</a:t>
            </a:r>
          </a:p>
          <a:p>
            <a:r>
              <a:rPr lang="en-US" dirty="0"/>
              <a:t>All data were extracted from public domain sources</a:t>
            </a:r>
          </a:p>
          <a:p>
            <a:r>
              <a:rPr lang="en-US" dirty="0"/>
              <a:t>This is a low-cost prototype designed to test proof of concept; future versions may be web-based</a:t>
            </a:r>
          </a:p>
          <a:p>
            <a:r>
              <a:rPr lang="en-US" dirty="0"/>
              <a:t>Please contact </a:t>
            </a:r>
            <a:r>
              <a:rPr lang="en-US" dirty="0">
                <a:hlinkClick r:id="rId2"/>
              </a:rPr>
              <a:t>shelley.clarke@wcpfc.int</a:t>
            </a:r>
            <a:r>
              <a:rPr lang="en-US" dirty="0"/>
              <a:t> about any errors, questions or suggestions for improvements</a:t>
            </a:r>
          </a:p>
        </p:txBody>
      </p:sp>
      <p:sp>
        <p:nvSpPr>
          <p:cNvPr id="4" name="Rectangle 3"/>
          <p:cNvSpPr/>
          <p:nvPr/>
        </p:nvSpPr>
        <p:spPr>
          <a:xfrm>
            <a:off x="-1" y="0"/>
            <a:ext cx="152401"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91599" y="0"/>
            <a:ext cx="152401"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hlinkClick r:id="rId4" action="ppaction://hlinksldjump"/>
          </p:cNvPr>
          <p:cNvSpPr txBox="1"/>
          <p:nvPr/>
        </p:nvSpPr>
        <p:spPr>
          <a:xfrm>
            <a:off x="7010400" y="6019800"/>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Tree>
    <p:extLst>
      <p:ext uri="{BB962C8B-B14F-4D97-AF65-F5344CB8AC3E}">
        <p14:creationId xmlns:p14="http://schemas.microsoft.com/office/powerpoint/2010/main" val="155095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05"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15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fontScale="90000"/>
          </a:bodyPr>
          <a:lstStyle/>
          <a:p>
            <a:pPr algn="l"/>
            <a:r>
              <a:rPr lang="en-US" dirty="0" err="1">
                <a:latin typeface="Segoe UI Semibold" panose="020B0702040204020203" pitchFamily="34" charset="0"/>
                <a:cs typeface="Segoe UI Semibold" panose="020B0702040204020203" pitchFamily="34" charset="0"/>
              </a:rPr>
              <a:t>Mako</a:t>
            </a:r>
            <a:r>
              <a:rPr lang="en-US" dirty="0">
                <a:latin typeface="Segoe UI Semibold" panose="020B0702040204020203" pitchFamily="34" charset="0"/>
                <a:cs typeface="Segoe UI Semibold" panose="020B0702040204020203" pitchFamily="34" charset="0"/>
              </a:rPr>
              <a:t> Sharks &gt; Ecological Risk</a:t>
            </a:r>
          </a:p>
        </p:txBody>
      </p:sp>
      <p:sp>
        <p:nvSpPr>
          <p:cNvPr id="8" name="TextBox 7">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graphicFrame>
        <p:nvGraphicFramePr>
          <p:cNvPr id="11" name="Table 10"/>
          <p:cNvGraphicFramePr>
            <a:graphicFrameLocks noGrp="1"/>
          </p:cNvGraphicFramePr>
          <p:nvPr>
            <p:extLst>
              <p:ext uri="{D42A27DB-BD31-4B8C-83A1-F6EECF244321}">
                <p14:modId xmlns:p14="http://schemas.microsoft.com/office/powerpoint/2010/main" val="2717161610"/>
              </p:ext>
            </p:extLst>
          </p:nvPr>
        </p:nvGraphicFramePr>
        <p:xfrm>
          <a:off x="1008112" y="1653424"/>
          <a:ext cx="7056784" cy="3707765"/>
        </p:xfrm>
        <a:graphic>
          <a:graphicData uri="http://schemas.openxmlformats.org/drawingml/2006/table">
            <a:tbl>
              <a:tblPr firstRow="1" bandRow="1">
                <a:tableStyleId>{5C22544A-7EE6-4342-B048-85BDC9FD1C3A}</a:tableStyleId>
              </a:tblPr>
              <a:tblGrid>
                <a:gridCol w="1726856">
                  <a:extLst>
                    <a:ext uri="{9D8B030D-6E8A-4147-A177-3AD203B41FA5}">
                      <a16:colId xmlns:a16="http://schemas.microsoft.com/office/drawing/2014/main" val="20000"/>
                    </a:ext>
                  </a:extLst>
                </a:gridCol>
                <a:gridCol w="1726856">
                  <a:extLst>
                    <a:ext uri="{9D8B030D-6E8A-4147-A177-3AD203B41FA5}">
                      <a16:colId xmlns:a16="http://schemas.microsoft.com/office/drawing/2014/main" val="20001"/>
                    </a:ext>
                  </a:extLst>
                </a:gridCol>
                <a:gridCol w="1074076">
                  <a:extLst>
                    <a:ext uri="{9D8B030D-6E8A-4147-A177-3AD203B41FA5}">
                      <a16:colId xmlns:a16="http://schemas.microsoft.com/office/drawing/2014/main" val="20002"/>
                    </a:ext>
                  </a:extLst>
                </a:gridCol>
                <a:gridCol w="1386869">
                  <a:extLst>
                    <a:ext uri="{9D8B030D-6E8A-4147-A177-3AD203B41FA5}">
                      <a16:colId xmlns:a16="http://schemas.microsoft.com/office/drawing/2014/main" val="20003"/>
                    </a:ext>
                  </a:extLst>
                </a:gridCol>
                <a:gridCol w="1142127">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a:t>
                      </a:r>
                      <a:r>
                        <a:rPr lang="en-US" sz="18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Species</a:t>
                      </a:r>
                    </a:p>
                    <a:p>
                      <a:endParaRPr lang="en-US" dirty="0"/>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Ocean</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Fishery</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Risk Ranking</a:t>
                      </a:r>
                    </a:p>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0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a:t>
                      </a:r>
                      <a:r>
                        <a:rPr lang="en-US" sz="1000" b="1"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0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most vulnerable)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See</a:t>
                      </a:r>
                    </a:p>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full regional ranking?</a:t>
                      </a:r>
                      <a:r>
                        <a:rPr lang="en-US" sz="16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pPr algn="ctr"/>
                      <a:r>
                        <a:rPr lang="en-US" sz="1200" dirty="0">
                          <a:latin typeface="Segoe UI Semibold" panose="020B0702040204020203" pitchFamily="34" charset="0"/>
                          <a:cs typeface="Segoe UI Semibold" panose="020B0702040204020203" pitchFamily="34" charset="0"/>
                        </a:rPr>
                        <a:t>Shortfin </a:t>
                      </a:r>
                      <a:r>
                        <a:rPr lang="en-US" sz="1200" dirty="0" err="1">
                          <a:latin typeface="Segoe UI Semibold" panose="020B0702040204020203" pitchFamily="34" charset="0"/>
                          <a:cs typeface="Segoe UI Semibold" panose="020B0702040204020203" pitchFamily="34" charset="0"/>
                        </a:rPr>
                        <a:t>mako</a:t>
                      </a:r>
                      <a:endParaRPr lang="en-US" sz="12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Eastern Pacific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3</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rd</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9</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1200" dirty="0">
                          <a:latin typeface="Segoe UI Semibold" panose="020B0702040204020203" pitchFamily="34" charset="0"/>
                          <a:cs typeface="Segoe UI Semibold" panose="020B0702040204020203" pitchFamily="34" charset="0"/>
                        </a:rPr>
                        <a:t>Longfin </a:t>
                      </a:r>
                      <a:r>
                        <a:rPr lang="en-US" sz="1200" dirty="0" err="1">
                          <a:latin typeface="Segoe UI Semibold" panose="020B0702040204020203" pitchFamily="34" charset="0"/>
                          <a:cs typeface="Segoe UI Semibold" panose="020B0702040204020203" pitchFamily="34" charset="0"/>
                        </a:rPr>
                        <a:t>mako</a:t>
                      </a:r>
                      <a:endParaRPr lang="en-US" sz="1200" dirty="0">
                        <a:latin typeface="Segoe UI Semibold" panose="020B0702040204020203" pitchFamily="34" charset="0"/>
                        <a:cs typeface="Segoe UI Semibold" panose="020B0702040204020203" pitchFamily="34" charset="0"/>
                      </a:endParaRPr>
                    </a:p>
                  </a:txBody>
                  <a:tcPr marL="9525" marR="9525" marT="9525" marB="0">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Atlantic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nd</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57150" indent="-57150"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1200" dirty="0">
                          <a:latin typeface="Segoe UI Semibold" panose="020B0702040204020203" pitchFamily="34" charset="0"/>
                          <a:cs typeface="Segoe UI Semibold" panose="020B0702040204020203" pitchFamily="34" charset="0"/>
                        </a:rPr>
                        <a:t>Shortfin </a:t>
                      </a:r>
                      <a:r>
                        <a:rPr lang="en-US" sz="1200" dirty="0" err="1">
                          <a:latin typeface="Segoe UI Semibold" panose="020B0702040204020203" pitchFamily="34" charset="0"/>
                          <a:cs typeface="Segoe UI Semibold" panose="020B0702040204020203" pitchFamily="34" charset="0"/>
                        </a:rPr>
                        <a:t>mako</a:t>
                      </a:r>
                      <a:endParaRPr lang="en-US" sz="12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Atlantic</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3</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rd</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of 20</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Segoe UI Semibold" panose="020B0702040204020203" pitchFamily="34" charset="0"/>
                          <a:cs typeface="Segoe UI Semibold" panose="020B0702040204020203" pitchFamily="34" charset="0"/>
                        </a:rPr>
                        <a:t>Shortfin </a:t>
                      </a:r>
                      <a:r>
                        <a:rPr lang="en-US" sz="1200" dirty="0" err="1">
                          <a:latin typeface="Segoe UI Semibold" panose="020B0702040204020203" pitchFamily="34" charset="0"/>
                          <a:cs typeface="Segoe UI Semibold" panose="020B0702040204020203" pitchFamily="34" charset="0"/>
                        </a:rPr>
                        <a:t>mako</a:t>
                      </a:r>
                      <a:endParaRPr lang="en-US" sz="12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17</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17</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US" sz="1200" dirty="0">
                          <a:latin typeface="Segoe UI Semibold" panose="020B0702040204020203" pitchFamily="34" charset="0"/>
                          <a:cs typeface="Segoe UI Semibold" panose="020B0702040204020203" pitchFamily="34" charset="0"/>
                        </a:rPr>
                        <a:t>Longfin </a:t>
                      </a:r>
                      <a:r>
                        <a:rPr lang="en-US" sz="1200" dirty="0" err="1">
                          <a:latin typeface="Segoe UI Semibold" panose="020B0702040204020203" pitchFamily="34" charset="0"/>
                          <a:cs typeface="Segoe UI Semibold" panose="020B0702040204020203" pitchFamily="34" charset="0"/>
                        </a:rPr>
                        <a:t>mako</a:t>
                      </a:r>
                      <a:endParaRPr lang="en-US" sz="12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a:t>
                      </a:r>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Seine</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10</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16</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114300" indent="-114300"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Segoe UI Semibold" panose="020B0702040204020203" pitchFamily="34" charset="0"/>
                          <a:cs typeface="Segoe UI Semibold" panose="020B0702040204020203" pitchFamily="34" charset="0"/>
                        </a:rPr>
                        <a:t>Shortfin </a:t>
                      </a:r>
                      <a:r>
                        <a:rPr lang="en-US" sz="1200" dirty="0" err="1">
                          <a:latin typeface="Segoe UI Semibold" panose="020B0702040204020203" pitchFamily="34" charset="0"/>
                          <a:cs typeface="Segoe UI Semibold" panose="020B0702040204020203" pitchFamily="34" charset="0"/>
                        </a:rPr>
                        <a:t>mako</a:t>
                      </a:r>
                      <a:endParaRPr lang="en-US" sz="12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1</a:t>
                      </a:r>
                      <a:r>
                        <a:rPr lang="en-US" sz="12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st</a:t>
                      </a:r>
                      <a:r>
                        <a:rPr lang="en-US" sz="12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of 16</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Segoe UI Semibold" panose="020B0702040204020203" pitchFamily="34" charset="0"/>
                          <a:cs typeface="Segoe UI Semibold" panose="020B0702040204020203" pitchFamily="34" charset="0"/>
                        </a:rPr>
                        <a:t>Longfin</a:t>
                      </a:r>
                      <a:r>
                        <a:rPr lang="en-US" sz="1200" baseline="0" dirty="0">
                          <a:latin typeface="Segoe UI Semibold" panose="020B0702040204020203" pitchFamily="34" charset="0"/>
                          <a:cs typeface="Segoe UI Semibold" panose="020B0702040204020203" pitchFamily="34" charset="0"/>
                        </a:rPr>
                        <a:t> </a:t>
                      </a:r>
                      <a:r>
                        <a:rPr lang="en-US" sz="1200" baseline="0" dirty="0" err="1">
                          <a:latin typeface="Segoe UI Semibold" panose="020B0702040204020203" pitchFamily="34" charset="0"/>
                          <a:cs typeface="Segoe UI Semibold" panose="020B0702040204020203" pitchFamily="34" charset="0"/>
                        </a:rPr>
                        <a:t>mako</a:t>
                      </a:r>
                      <a:endParaRPr lang="en-US" sz="12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8</a:t>
                      </a:r>
                      <a:r>
                        <a:rPr lang="en-US" sz="12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of 16</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Segoe UI Semibold" panose="020B0702040204020203" pitchFamily="34" charset="0"/>
                          <a:cs typeface="Segoe UI Semibold" panose="020B0702040204020203" pitchFamily="34" charset="0"/>
                        </a:rPr>
                        <a:t>Shortfin</a:t>
                      </a:r>
                      <a:r>
                        <a:rPr lang="en-US" sz="1200" baseline="0" dirty="0">
                          <a:latin typeface="Segoe UI Semibold" panose="020B0702040204020203" pitchFamily="34" charset="0"/>
                          <a:cs typeface="Segoe UI Semibold" panose="020B0702040204020203" pitchFamily="34" charset="0"/>
                        </a:rPr>
                        <a:t> </a:t>
                      </a:r>
                      <a:r>
                        <a:rPr lang="en-US" sz="1200" baseline="0" dirty="0" err="1">
                          <a:latin typeface="Segoe UI Semibold" panose="020B0702040204020203" pitchFamily="34" charset="0"/>
                          <a:cs typeface="Segoe UI Semibold" panose="020B0702040204020203" pitchFamily="34" charset="0"/>
                        </a:rPr>
                        <a:t>mako</a:t>
                      </a:r>
                      <a:endParaRPr lang="en-US" sz="12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Western</a:t>
                      </a:r>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Central Pacific</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baseline="0"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2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2</a:t>
                      </a:r>
                      <a:r>
                        <a:rPr lang="en-US" sz="12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nd</a:t>
                      </a:r>
                      <a:r>
                        <a:rPr lang="en-US" sz="12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of 22</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3" name="Right Arrow 12">
            <a:hlinkClick r:id="rId6" action="ppaction://hlinksldjump"/>
          </p:cNvPr>
          <p:cNvSpPr/>
          <p:nvPr/>
        </p:nvSpPr>
        <p:spPr>
          <a:xfrm>
            <a:off x="7305643" y="2501516"/>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hlinkClick r:id="rId7" action="ppaction://hlinksldjump"/>
          </p:cNvPr>
          <p:cNvSpPr/>
          <p:nvPr/>
        </p:nvSpPr>
        <p:spPr>
          <a:xfrm>
            <a:off x="7297277" y="3752726"/>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rId8" action="ppaction://hlinksldjump"/>
          </p:cNvPr>
          <p:cNvSpPr/>
          <p:nvPr/>
        </p:nvSpPr>
        <p:spPr>
          <a:xfrm>
            <a:off x="7308812" y="3005572"/>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hlinkClick r:id="rId9" action="ppaction://hlinksldjump"/>
          </p:cNvPr>
          <p:cNvSpPr/>
          <p:nvPr/>
        </p:nvSpPr>
        <p:spPr>
          <a:xfrm>
            <a:off x="7320834" y="4511291"/>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hlinkClick r:id="rId10" action="ppaction://hlinksldjump"/>
          </p:cNvPr>
          <p:cNvSpPr/>
          <p:nvPr/>
        </p:nvSpPr>
        <p:spPr>
          <a:xfrm>
            <a:off x="7348154" y="5056312"/>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C:\Users\shelley.clarke\AppData\Local\Microsoft\Windows\INetCache\IE\ISEM6PSG\Info_sign_font_awesome.svg[1].png">
            <a:hlinkClick r:id="rId11" action="ppaction://hlinksldjump" tooltip="Data Sources:  EPO (IATTC paper SAC06/07), Atlantic (ICCAT study in 2012), Indian (IOTC paper 2012-SC15-INF10), Western and Central Pacific (Kirby and Molony 2006)"/>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63788" y="5970440"/>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hlinkClick r:id="rId11" action="ppaction://hlinksldjump" tooltip="You can see the full list of species and their rankings for each of the regional studies by clicking on the arrows below"/>
          </p:cNvPr>
          <p:cNvPicPr>
            <a:picLocks noChangeAspect="1"/>
          </p:cNvPicPr>
          <p:nvPr/>
        </p:nvPicPr>
        <p:blipFill rotWithShape="1">
          <a:blip r:embed="rId13" cstate="print">
            <a:extLst>
              <a:ext uri="{28A0092B-C50C-407E-A947-70E740481C1C}">
                <a14:useLocalDpi xmlns:a14="http://schemas.microsoft.com/office/drawing/2010/main" val="0"/>
              </a:ext>
            </a:extLst>
          </a:blip>
          <a:srcRect l="54285" t="6264" r="28651" b="76668"/>
          <a:stretch/>
        </p:blipFill>
        <p:spPr>
          <a:xfrm>
            <a:off x="7254298" y="1046134"/>
            <a:ext cx="468052" cy="468052"/>
          </a:xfrm>
          <a:prstGeom prst="rect">
            <a:avLst/>
          </a:prstGeom>
        </p:spPr>
      </p:pic>
    </p:spTree>
    <p:extLst>
      <p:ext uri="{BB962C8B-B14F-4D97-AF65-F5344CB8AC3E}">
        <p14:creationId xmlns:p14="http://schemas.microsoft.com/office/powerpoint/2010/main" val="2339990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862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32656"/>
            <a:ext cx="7858225" cy="1143000"/>
          </a:xfrm>
        </p:spPr>
        <p:txBody>
          <a:bodyPr>
            <a:normAutofit fontScale="90000"/>
          </a:bodyPr>
          <a:lstStyle/>
          <a:p>
            <a:pPr algn="l"/>
            <a:r>
              <a:rPr lang="en-US" dirty="0" err="1">
                <a:latin typeface="Segoe UI Semibold" panose="020B0702040204020203" pitchFamily="34" charset="0"/>
                <a:cs typeface="Segoe UI Semibold" panose="020B0702040204020203" pitchFamily="34" charset="0"/>
              </a:rPr>
              <a:t>Mako</a:t>
            </a:r>
            <a:r>
              <a:rPr lang="en-US" dirty="0">
                <a:latin typeface="Segoe UI Semibold" panose="020B0702040204020203" pitchFamily="34" charset="0"/>
                <a:cs typeface="Segoe UI Semibold" panose="020B0702040204020203" pitchFamily="34" charset="0"/>
              </a:rPr>
              <a:t> Sharks &gt; Stock Assessments</a:t>
            </a:r>
          </a:p>
        </p:txBody>
      </p:sp>
      <p:sp>
        <p:nvSpPr>
          <p:cNvPr id="8" name="TextBox 7">
            <a:hlinkClick r:id="rId4" action="ppaction://hlinksldjump"/>
          </p:cNvPr>
          <p:cNvSpPr txBox="1"/>
          <p:nvPr/>
        </p:nvSpPr>
        <p:spPr>
          <a:xfrm>
            <a:off x="5580112"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graphicFrame>
        <p:nvGraphicFramePr>
          <p:cNvPr id="10" name="Table 9"/>
          <p:cNvGraphicFramePr>
            <a:graphicFrameLocks noGrp="1"/>
          </p:cNvGraphicFramePr>
          <p:nvPr>
            <p:extLst>
              <p:ext uri="{D42A27DB-BD31-4B8C-83A1-F6EECF244321}">
                <p14:modId xmlns:p14="http://schemas.microsoft.com/office/powerpoint/2010/main" val="3834308194"/>
              </p:ext>
            </p:extLst>
          </p:nvPr>
        </p:nvGraphicFramePr>
        <p:xfrm>
          <a:off x="933553" y="1592796"/>
          <a:ext cx="6122723" cy="4555936"/>
        </p:xfrm>
        <a:graphic>
          <a:graphicData uri="http://schemas.openxmlformats.org/drawingml/2006/table">
            <a:tbl>
              <a:tblPr firstRow="1" bandRow="1">
                <a:tableStyleId>{5C22544A-7EE6-4342-B048-85BDC9FD1C3A}</a:tableStyleId>
              </a:tblPr>
              <a:tblGrid>
                <a:gridCol w="1211928">
                  <a:extLst>
                    <a:ext uri="{9D8B030D-6E8A-4147-A177-3AD203B41FA5}">
                      <a16:colId xmlns:a16="http://schemas.microsoft.com/office/drawing/2014/main" val="20000"/>
                    </a:ext>
                  </a:extLst>
                </a:gridCol>
                <a:gridCol w="1238387">
                  <a:extLst>
                    <a:ext uri="{9D8B030D-6E8A-4147-A177-3AD203B41FA5}">
                      <a16:colId xmlns:a16="http://schemas.microsoft.com/office/drawing/2014/main" val="20001"/>
                    </a:ext>
                  </a:extLst>
                </a:gridCol>
                <a:gridCol w="1188132">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60140">
                  <a:extLst>
                    <a:ext uri="{9D8B030D-6E8A-4147-A177-3AD203B41FA5}">
                      <a16:colId xmlns:a16="http://schemas.microsoft.com/office/drawing/2014/main" val="20004"/>
                    </a:ext>
                  </a:extLst>
                </a:gridCol>
              </a:tblGrid>
              <a:tr h="477031">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Ocean</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gridSpan="2">
                  <a:txBody>
                    <a:bodyPr/>
                    <a:lstStyle/>
                    <a:p>
                      <a:pPr algn="ctr" fontAlgn="b"/>
                      <a:r>
                        <a:rPr lang="en-US" sz="1400" b="0" i="0" u="none" strike="noStrike" dirty="0">
                          <a:solidFill>
                            <a:srgbClr val="000000"/>
                          </a:solidFill>
                          <a:effectLst/>
                          <a:latin typeface="Segoe UI Semibold" panose="020B0702040204020203" pitchFamily="34" charset="0"/>
                          <a:cs typeface="Segoe UI Semibold" panose="020B0702040204020203" pitchFamily="34" charset="0"/>
                        </a:rPr>
                        <a:t>Atlantic</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1400" b="0" i="0" u="none" strike="noStrike" dirty="0">
                          <a:solidFill>
                            <a:srgbClr val="000000"/>
                          </a:solidFill>
                          <a:effectLst/>
                          <a:latin typeface="Segoe UI Semibold" panose="020B0702040204020203" pitchFamily="34" charset="0"/>
                          <a:cs typeface="Segoe UI Semibold" panose="020B0702040204020203" pitchFamily="34" charset="0"/>
                        </a:rPr>
                        <a:t>Western Central Pacific</a:t>
                      </a: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1581">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Stock</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Shortfin </a:t>
                      </a:r>
                      <a:r>
                        <a:rPr lang="en-US" sz="1100" b="0" i="0" u="none" strike="noStrike" dirty="0" err="1">
                          <a:solidFill>
                            <a:srgbClr val="000000"/>
                          </a:solidFill>
                          <a:effectLst/>
                          <a:latin typeface="Segoe UI Semibold" panose="020B0702040204020203" pitchFamily="34" charset="0"/>
                          <a:cs typeface="Segoe UI Semibold" panose="020B0702040204020203" pitchFamily="34" charset="0"/>
                        </a:rPr>
                        <a:t>Mako</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 -North</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Shortfin </a:t>
                      </a:r>
                      <a:r>
                        <a:rPr lang="en-US" sz="1100" b="0" i="0" u="none" strike="noStrike" dirty="0" err="1">
                          <a:solidFill>
                            <a:srgbClr val="000000"/>
                          </a:solidFill>
                          <a:effectLst/>
                          <a:latin typeface="Segoe UI Semibold" panose="020B0702040204020203" pitchFamily="34" charset="0"/>
                          <a:cs typeface="Segoe UI Semibold" panose="020B0702040204020203" pitchFamily="34" charset="0"/>
                        </a:rPr>
                        <a:t>Mako</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 -South</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Shortfin </a:t>
                      </a:r>
                      <a:r>
                        <a:rPr lang="en-US" sz="1100" b="0" i="0" u="none" strike="noStrike" dirty="0" err="1">
                          <a:solidFill>
                            <a:srgbClr val="000000"/>
                          </a:solidFill>
                          <a:effectLst/>
                          <a:latin typeface="Segoe UI Semibold" panose="020B0702040204020203" pitchFamily="34" charset="0"/>
                          <a:cs typeface="Segoe UI Semibold" panose="020B0702040204020203" pitchFamily="34" charset="0"/>
                        </a:rPr>
                        <a:t>Mako</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 -North</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Shortfin </a:t>
                      </a:r>
                      <a:r>
                        <a:rPr lang="en-US" sz="1100" b="0" i="0" u="none" strike="noStrike" dirty="0" err="1">
                          <a:solidFill>
                            <a:srgbClr val="000000"/>
                          </a:solidFill>
                          <a:effectLst/>
                          <a:latin typeface="Segoe UI Semibold" panose="020B0702040204020203" pitchFamily="34" charset="0"/>
                          <a:cs typeface="Segoe UI Semibold" panose="020B0702040204020203" pitchFamily="34" charset="0"/>
                        </a:rPr>
                        <a:t>Mako</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 -South</a:t>
                      </a: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998">
                <a:tc>
                  <a:txBody>
                    <a:bodyPr/>
                    <a:lstStyle/>
                    <a:p>
                      <a:pPr marL="114300" indent="-114300"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 Last Assessed</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2012</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2012</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ctr" fontAlgn="b"/>
                      <a:r>
                        <a:rPr lang="en-US" sz="10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2015</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998">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Overfished?</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NO</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NO</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Undetermined</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3998">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Overfishing?</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NO</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NO</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Undetermined</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91322">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Notes</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Inconsistencies and uncertainties suggest results may be unreliable</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Inconsistencies and uncertainties suggest results may be unreliable</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further work required</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784">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Links</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14" name="Picture 2" descr="C:\Users\shelley.clarke\AppData\Local\Microsoft\Windows\INetCache\IE\CJMI6BO2\495px-Book3.svg[1].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9852" y="5733256"/>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helley.clarke\AppData\Local\Microsoft\Windows\INetCache\IE\CJMI6BO2\495px-Book3.svg[1].png">
            <a:hlinkClick r:id="rId8"/>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048" y="5733256"/>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shelley.clarke\AppData\Local\Microsoft\Windows\INetCache\IE\CJMI6BO2\1390060157[1].png">
            <a:hlinkClick r:id="rId9" action="ppaction://hlinksldjump" tooltip="If the link opens in a window behind this screen (and you can't see it), press ALT+TAB to switch windows"/>
          </p:cNvPr>
          <p:cNvPicPr>
            <a:picLocks noChangeAspect="1" noChangeArrowheads="1"/>
          </p:cNvPicPr>
          <p:nvPr/>
        </p:nvPicPr>
        <p:blipFill>
          <a:blip r:embed="rId10" cstate="print">
            <a:biLevel thresh="75000"/>
            <a:extLst>
              <a:ext uri="{28A0092B-C50C-407E-A947-70E740481C1C}">
                <a14:useLocalDpi xmlns:a14="http://schemas.microsoft.com/office/drawing/2010/main" val="0"/>
              </a:ext>
            </a:extLst>
          </a:blip>
          <a:srcRect/>
          <a:stretch>
            <a:fillRect/>
          </a:stretch>
        </p:blipFill>
        <p:spPr bwMode="auto">
          <a:xfrm>
            <a:off x="272215" y="5733256"/>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434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err="1">
                <a:latin typeface="Segoe UI Semibold" panose="020B0702040204020203" pitchFamily="34" charset="0"/>
                <a:cs typeface="Segoe UI Semibold" panose="020B0702040204020203" pitchFamily="34" charset="0"/>
              </a:rPr>
              <a:t>Mako</a:t>
            </a:r>
            <a:r>
              <a:rPr lang="en-US" sz="2400" dirty="0">
                <a:latin typeface="Segoe UI Semibold" panose="020B0702040204020203" pitchFamily="34" charset="0"/>
                <a:cs typeface="Segoe UI Semibold" panose="020B0702040204020203" pitchFamily="34" charset="0"/>
              </a:rPr>
              <a:t> Sharks&gt; Management Measures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5607968" y="6381328"/>
            <a:ext cx="1326232"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graphicFrame>
        <p:nvGraphicFramePr>
          <p:cNvPr id="24" name="Table 23"/>
          <p:cNvGraphicFramePr>
            <a:graphicFrameLocks noGrp="1"/>
          </p:cNvGraphicFramePr>
          <p:nvPr>
            <p:extLst>
              <p:ext uri="{D42A27DB-BD31-4B8C-83A1-F6EECF244321}">
                <p14:modId xmlns:p14="http://schemas.microsoft.com/office/powerpoint/2010/main" val="4231440012"/>
              </p:ext>
            </p:extLst>
          </p:nvPr>
        </p:nvGraphicFramePr>
        <p:xfrm>
          <a:off x="575556" y="1880828"/>
          <a:ext cx="8064896" cy="1854200"/>
        </p:xfrm>
        <a:graphic>
          <a:graphicData uri="http://schemas.openxmlformats.org/drawingml/2006/table">
            <a:tbl>
              <a:tblPr firstRow="1" bandRow="1">
                <a:tableStyleId>{5C22544A-7EE6-4342-B048-85BDC9FD1C3A}</a:tableStyleId>
              </a:tblPr>
              <a:tblGrid>
                <a:gridCol w="1195870">
                  <a:extLst>
                    <a:ext uri="{9D8B030D-6E8A-4147-A177-3AD203B41FA5}">
                      <a16:colId xmlns:a16="http://schemas.microsoft.com/office/drawing/2014/main" val="20000"/>
                    </a:ext>
                  </a:extLst>
                </a:gridCol>
                <a:gridCol w="1195870">
                  <a:extLst>
                    <a:ext uri="{9D8B030D-6E8A-4147-A177-3AD203B41FA5}">
                      <a16:colId xmlns:a16="http://schemas.microsoft.com/office/drawing/2014/main" val="20001"/>
                    </a:ext>
                  </a:extLst>
                </a:gridCol>
                <a:gridCol w="674636">
                  <a:extLst>
                    <a:ext uri="{9D8B030D-6E8A-4147-A177-3AD203B41FA5}">
                      <a16:colId xmlns:a16="http://schemas.microsoft.com/office/drawing/2014/main" val="20002"/>
                    </a:ext>
                  </a:extLst>
                </a:gridCol>
                <a:gridCol w="1042620">
                  <a:extLst>
                    <a:ext uri="{9D8B030D-6E8A-4147-A177-3AD203B41FA5}">
                      <a16:colId xmlns:a16="http://schemas.microsoft.com/office/drawing/2014/main" val="20003"/>
                    </a:ext>
                  </a:extLst>
                </a:gridCol>
                <a:gridCol w="3066530">
                  <a:extLst>
                    <a:ext uri="{9D8B030D-6E8A-4147-A177-3AD203B41FA5}">
                      <a16:colId xmlns:a16="http://schemas.microsoft.com/office/drawing/2014/main" val="20004"/>
                    </a:ext>
                  </a:extLst>
                </a:gridCol>
                <a:gridCol w="889370">
                  <a:extLst>
                    <a:ext uri="{9D8B030D-6E8A-4147-A177-3AD203B41FA5}">
                      <a16:colId xmlns:a16="http://schemas.microsoft.com/office/drawing/2014/main" val="20005"/>
                    </a:ext>
                  </a:extLst>
                </a:gridCol>
              </a:tblGrid>
              <a:tr h="370840">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t-RFMO</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Measure</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Key Concepts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extLst>
                  <a:ext uri="{0D108BD9-81ED-4DB2-BD59-A6C34878D82A}">
                    <a16:rowId xmlns:a16="http://schemas.microsoft.com/office/drawing/2014/main" val="10000"/>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ICCAT</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2005-05</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2005</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shortfin mako</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mortality reduction</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ICCAT</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2010-06</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2010</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shortfin mako</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continued retention conditional upon data submission</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ICCAT</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2014-06</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2014</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shortfin mako</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mortality reduction, data submission, research</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ICCAT</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 2007-06</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2007</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shortfin </a:t>
                      </a:r>
                      <a:r>
                        <a:rPr lang="en-US" sz="1100" b="0" i="0" u="none" strike="noStrike" dirty="0" err="1">
                          <a:solidFill>
                            <a:srgbClr val="000000"/>
                          </a:solidFill>
                          <a:effectLst/>
                          <a:latin typeface="Segoe UI Semibold" panose="020B0702040204020203" pitchFamily="34" charset="0"/>
                          <a:cs typeface="Segoe UI Semibold" panose="020B0702040204020203" pitchFamily="34" charset="0"/>
                        </a:rPr>
                        <a:t>mako</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 </a:t>
                      </a:r>
                      <a:r>
                        <a:rPr lang="en-US" sz="1100" b="0" i="0" u="none" strike="noStrike" dirty="0" err="1">
                          <a:solidFill>
                            <a:srgbClr val="000000"/>
                          </a:solidFill>
                          <a:effectLst/>
                          <a:latin typeface="Segoe UI Semibold" panose="020B0702040204020203" pitchFamily="34" charset="0"/>
                          <a:cs typeface="Segoe UI Semibold" panose="020B0702040204020203" pitchFamily="34" charset="0"/>
                        </a:rPr>
                        <a:t>porbeagle</a:t>
                      </a:r>
                      <a:endParaRPr lang="en-US" sz="11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data submission, mortality reduction, nursery areas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12" name="Picture 2" descr="C:\Users\shelley.clarke\AppData\Local\Microsoft\Windows\INetCache\IE\CJMI6BO2\495px-Book3.svg[1].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2381" y="2334419"/>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helley.clarke\AppData\Local\Microsoft\Windows\INetCache\IE\CJMI6BO2\495px-Book3.svg[1].png">
            <a:hlinkClick r:id="rId8"/>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6992" y="2720758"/>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shelley.clarke\AppData\Local\Microsoft\Windows\INetCache\IE\CJMI6BO2\495px-Book3.svg[1].png">
            <a:hlinkClick r:id="rId9"/>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8848" y="3068960"/>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helley.clarke\AppData\Local\Microsoft\Windows\INetCache\IE\CJMI6BO2\495px-Book3.svg[1].png">
            <a:hlinkClick r:id="rId10"/>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8848" y="3429000"/>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67644" y="4689140"/>
            <a:ext cx="3627532" cy="553998"/>
          </a:xfrm>
          <a:prstGeom prst="rect">
            <a:avLst/>
          </a:prstGeom>
          <a:noFill/>
        </p:spPr>
        <p:txBody>
          <a:bodyPr wrap="none" rtlCol="0">
            <a:spAutoFit/>
          </a:bodyPr>
          <a:lstStyle/>
          <a:p>
            <a:r>
              <a:rPr lang="en-US" sz="1200" dirty="0">
                <a:solidFill>
                  <a:srgbClr val="000000"/>
                </a:solidFill>
                <a:latin typeface="Segoe UI Semibold" panose="020B0702040204020203" pitchFamily="34" charset="0"/>
                <a:ea typeface="Segoe UI Black" panose="020B0A02040204020203" pitchFamily="34" charset="0"/>
                <a:cs typeface="Segoe UI Semibold" panose="020B0702040204020203" pitchFamily="34" charset="0"/>
              </a:rPr>
              <a:t>For measures that apply to all sharks, click here:   </a:t>
            </a:r>
          </a:p>
          <a:p>
            <a:endParaRPr lang="en-US" dirty="0"/>
          </a:p>
        </p:txBody>
      </p:sp>
      <p:pic>
        <p:nvPicPr>
          <p:cNvPr id="16" name="Picture 15">
            <a:hlinkClick r:id="rId11" action="ppaction://hlinksldjump"/>
          </p:cNvPr>
          <p:cNvPicPr>
            <a:picLocks noChangeAspect="1"/>
          </p:cNvPicPr>
          <p:nvPr/>
        </p:nvPicPr>
        <p:blipFill rotWithShape="1">
          <a:blip r:embed="rId12" cstate="print">
            <a:grayscl/>
            <a:extLst>
              <a:ext uri="{28A0092B-C50C-407E-A947-70E740481C1C}">
                <a14:useLocalDpi xmlns:a14="http://schemas.microsoft.com/office/drawing/2010/main" val="0"/>
              </a:ext>
            </a:extLst>
          </a:blip>
          <a:srcRect l="10010" t="57333" r="64654" b="5328"/>
          <a:stretch/>
        </p:blipFill>
        <p:spPr>
          <a:xfrm>
            <a:off x="4814020" y="4581128"/>
            <a:ext cx="362312" cy="533933"/>
          </a:xfrm>
          <a:prstGeom prst="rect">
            <a:avLst/>
          </a:prstGeom>
        </p:spPr>
      </p:pic>
      <p:pic>
        <p:nvPicPr>
          <p:cNvPr id="17" name="Picture 3" descr="C:\Users\shelley.clarke\AppData\Local\Microsoft\Windows\INetCache\IE\CJMI6BO2\1390060157[1].png">
            <a:hlinkClick r:id="rId13" action="ppaction://hlinksldjump" tooltip="If the link opens in a window behind this screen (and you can't see it) try pressing ALT+TAB to switch windows"/>
          </p:cNvPr>
          <p:cNvPicPr>
            <a:picLocks noChangeAspect="1" noChangeArrowheads="1"/>
          </p:cNvPicPr>
          <p:nvPr/>
        </p:nvPicPr>
        <p:blipFill>
          <a:blip r:embed="rId14" cstate="print">
            <a:biLevel thresh="75000"/>
            <a:extLst>
              <a:ext uri="{28A0092B-C50C-407E-A947-70E740481C1C}">
                <a14:useLocalDpi xmlns:a14="http://schemas.microsoft.com/office/drawing/2010/main" val="0"/>
              </a:ext>
            </a:extLst>
          </a:blip>
          <a:srcRect/>
          <a:stretch>
            <a:fillRect/>
          </a:stretch>
        </p:blipFill>
        <p:spPr bwMode="auto">
          <a:xfrm>
            <a:off x="7964298" y="1358900"/>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038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a:bodyPr>
          <a:lstStyle/>
          <a:p>
            <a:pPr algn="l"/>
            <a:r>
              <a:rPr lang="en-US" dirty="0">
                <a:latin typeface="Segoe UI Semibold" panose="020B0702040204020203" pitchFamily="34" charset="0"/>
                <a:cs typeface="Segoe UI Semibold" panose="020B0702040204020203" pitchFamily="34" charset="0"/>
              </a:rPr>
              <a:t>Silky Shark &gt;</a:t>
            </a:r>
          </a:p>
        </p:txBody>
      </p:sp>
      <p:sp>
        <p:nvSpPr>
          <p:cNvPr id="8" name="TextBox 7">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2" name="TextBox 11">
            <a:hlinkClick r:id="rId5" action="ppaction://hlinksldjump"/>
          </p:cNvPr>
          <p:cNvSpPr txBox="1"/>
          <p:nvPr/>
        </p:nvSpPr>
        <p:spPr>
          <a:xfrm>
            <a:off x="1799692" y="2167246"/>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t-RFMO</a:t>
            </a:r>
          </a:p>
        </p:txBody>
      </p:sp>
      <p:sp>
        <p:nvSpPr>
          <p:cNvPr id="13" name="TextBox 12">
            <a:hlinkClick r:id="rId6" action="ppaction://hlinksldjump"/>
          </p:cNvPr>
          <p:cNvSpPr txBox="1"/>
          <p:nvPr/>
        </p:nvSpPr>
        <p:spPr>
          <a:xfrm>
            <a:off x="1799692"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Gear Type</a:t>
            </a:r>
          </a:p>
        </p:txBody>
      </p:sp>
      <p:sp>
        <p:nvSpPr>
          <p:cNvPr id="14" name="TextBox 13">
            <a:hlinkClick r:id="rId7" action="ppaction://hlinksldjump"/>
          </p:cNvPr>
          <p:cNvSpPr txBox="1"/>
          <p:nvPr/>
        </p:nvSpPr>
        <p:spPr>
          <a:xfrm>
            <a:off x="1811338" y="3703221"/>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Flag State</a:t>
            </a:r>
          </a:p>
        </p:txBody>
      </p:sp>
      <p:sp>
        <p:nvSpPr>
          <p:cNvPr id="17" name="TextBox 16">
            <a:hlinkClick r:id="rId8" action="ppaction://hlinksldjump"/>
          </p:cNvPr>
          <p:cNvSpPr txBox="1"/>
          <p:nvPr/>
        </p:nvSpPr>
        <p:spPr>
          <a:xfrm>
            <a:off x="4858508"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Stock Assessment</a:t>
            </a:r>
          </a:p>
        </p:txBody>
      </p:sp>
      <p:sp>
        <p:nvSpPr>
          <p:cNvPr id="18" name="TextBox 17">
            <a:hlinkClick r:id="rId9" action="ppaction://hlinksldjump"/>
          </p:cNvPr>
          <p:cNvSpPr txBox="1"/>
          <p:nvPr/>
        </p:nvSpPr>
        <p:spPr>
          <a:xfrm>
            <a:off x="4860976" y="3631723"/>
            <a:ext cx="2197768" cy="584775"/>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Management Measures</a:t>
            </a:r>
          </a:p>
        </p:txBody>
      </p:sp>
      <p:sp>
        <p:nvSpPr>
          <p:cNvPr id="19" name="TextBox 18">
            <a:hlinkClick r:id="rId10" action="ppaction://hlinksldjump"/>
          </p:cNvPr>
          <p:cNvSpPr txBox="1"/>
          <p:nvPr/>
        </p:nvSpPr>
        <p:spPr>
          <a:xfrm>
            <a:off x="4844716" y="2160619"/>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Ecological Risk</a:t>
            </a:r>
          </a:p>
        </p:txBody>
      </p:sp>
      <p:pic>
        <p:nvPicPr>
          <p:cNvPr id="15"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2455" r="13435"/>
          <a:stretch/>
        </p:blipFill>
        <p:spPr bwMode="auto">
          <a:xfrm>
            <a:off x="5112060" y="609600"/>
            <a:ext cx="2572671" cy="887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92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199" y="274638"/>
            <a:ext cx="8534399" cy="1143000"/>
          </a:xfrm>
        </p:spPr>
        <p:txBody>
          <a:bodyPr>
            <a:normAutofit/>
          </a:bodyPr>
          <a:lstStyle/>
          <a:p>
            <a:r>
              <a:rPr lang="en-US" dirty="0">
                <a:latin typeface="Segoe UI Semibold" panose="020B0702040204020203" pitchFamily="34" charset="0"/>
                <a:cs typeface="Segoe UI Semibold" panose="020B0702040204020203" pitchFamily="34" charset="0"/>
              </a:rPr>
              <a:t>Silky</a:t>
            </a:r>
            <a:r>
              <a:rPr lang="en-US" baseline="0" dirty="0">
                <a:latin typeface="Segoe UI Semibold" panose="020B0702040204020203" pitchFamily="34" charset="0"/>
                <a:cs typeface="Segoe UI Semibold" panose="020B0702040204020203" pitchFamily="34" charset="0"/>
              </a:rPr>
              <a:t> Shark &gt;Catch by t-RFMO</a:t>
            </a:r>
            <a:endParaRPr lang="en-US" dirty="0">
              <a:latin typeface="Segoe UI Semibold" panose="020B0702040204020203" pitchFamily="34" charset="0"/>
              <a:cs typeface="Segoe UI Semibold" panose="020B0702040204020203" pitchFamily="34" charset="0"/>
            </a:endParaRPr>
          </a:p>
        </p:txBody>
      </p:sp>
      <p:sp>
        <p:nvSpPr>
          <p:cNvPr id="8" name="TextBox 7">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1632466"/>
            <a:ext cx="4572000" cy="4572000"/>
          </a:xfrm>
          <a:prstGeom prst="rect">
            <a:avLst/>
          </a:prstGeom>
        </p:spPr>
      </p:pic>
      <p:pic>
        <p:nvPicPr>
          <p:cNvPr id="12" name="Picture 11">
            <a:hlinkClick r:id="rId6" action="ppaction://hlinksldjump" tooltip="Bear in mind that these figures reflect when each t-RFMO began requiring the reporting of this species on logsheets.  Also, some t-RFMOs/flag States only require reporting of fully retained sharks."/>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7598073" y="4041775"/>
            <a:ext cx="468052" cy="468052"/>
          </a:xfrm>
          <a:prstGeom prst="rect">
            <a:avLst/>
          </a:prstGeom>
        </p:spPr>
      </p:pic>
      <p:pic>
        <p:nvPicPr>
          <p:cNvPr id="13" name="Picture 12">
            <a:hlinkClick r:id="rId6" action="ppaction://hlinksldjump" tooltip="IATTC does not require sharks to be reported to species on logsheets (see IATTC catches on sharks-unidentified plots)"/>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2627784" y="6098177"/>
            <a:ext cx="468052" cy="468052"/>
          </a:xfrm>
          <a:prstGeom prst="rect">
            <a:avLst/>
          </a:prstGeom>
        </p:spPr>
      </p:pic>
      <p:pic>
        <p:nvPicPr>
          <p:cNvPr id="14" name="Picture 13">
            <a:hlinkClick r:id="rId6" action="ppaction://hlinksldjump" tooltip="CCSBT data are only available for blue, makos and porbeagle sharks for 2010-2013."/>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5436096" y="6098177"/>
            <a:ext cx="468052" cy="468052"/>
          </a:xfrm>
          <a:prstGeom prst="rect">
            <a:avLst/>
          </a:prstGeom>
        </p:spPr>
      </p:pic>
      <p:pic>
        <p:nvPicPr>
          <p:cNvPr id="15" name="Picture 14">
            <a:hlinkClick r:id="rId6" action="ppaction://hlinksldjump" tooltip="Silky sharks were first required to be reported on logsheets to the WCPFC in 2010"/>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4766642" y="6105746"/>
            <a:ext cx="468052" cy="468052"/>
          </a:xfrm>
          <a:prstGeom prst="rect">
            <a:avLst/>
          </a:prstGeom>
        </p:spPr>
      </p:pic>
      <p:pic>
        <p:nvPicPr>
          <p:cNvPr id="16" name="Picture 2" descr="C:\Users\shelley.clarke\AppData\Local\Microsoft\Windows\INetCache\IE\ISEM6PSG\Info_sign_font_awesome.svg[1].png">
            <a:hlinkClick r:id="rId6"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6" action="ppaction://hlinksldjump" tooltip="Where there are problems with reported shark catch data IOTC Secretariat estimates these data.  This may be why IOTC catches are often higher than for other t-RFMOs."/>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3995936" y="6093296"/>
            <a:ext cx="468052" cy="468052"/>
          </a:xfrm>
          <a:prstGeom prst="rect">
            <a:avLst/>
          </a:prstGeom>
        </p:spPr>
      </p:pic>
    </p:spTree>
    <p:extLst>
      <p:ext uri="{BB962C8B-B14F-4D97-AF65-F5344CB8AC3E}">
        <p14:creationId xmlns:p14="http://schemas.microsoft.com/office/powerpoint/2010/main" val="2876693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199" y="274638"/>
            <a:ext cx="8534399" cy="1143000"/>
          </a:xfrm>
        </p:spPr>
        <p:txBody>
          <a:bodyPr/>
          <a:lstStyle/>
          <a:p>
            <a:r>
              <a:rPr lang="en-US" dirty="0">
                <a:latin typeface="Segoe UI Semibold" panose="020B0702040204020203" pitchFamily="34" charset="0"/>
                <a:cs typeface="Segoe UI Semibold" panose="020B0702040204020203" pitchFamily="34" charset="0"/>
              </a:rPr>
              <a:t>Silky</a:t>
            </a:r>
            <a:r>
              <a:rPr lang="en-US" baseline="0" dirty="0">
                <a:latin typeface="Segoe UI Semibold" panose="020B0702040204020203" pitchFamily="34" charset="0"/>
                <a:cs typeface="Segoe UI Semibold" panose="020B0702040204020203" pitchFamily="34" charset="0"/>
              </a:rPr>
              <a:t> Shark &gt;Catch by Gear</a:t>
            </a:r>
            <a:endParaRPr lang="en-US" dirty="0">
              <a:latin typeface="Segoe UI Semibold" panose="020B0702040204020203" pitchFamily="34" charset="0"/>
              <a:cs typeface="Segoe UI Semibold" panose="020B0702040204020203" pitchFamily="34" charset="0"/>
            </a:endParaRPr>
          </a:p>
        </p:txBody>
      </p:sp>
      <p:sp>
        <p:nvSpPr>
          <p:cNvPr id="8" name="TextBox 7">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1817132"/>
            <a:ext cx="4572000" cy="4572000"/>
          </a:xfrm>
          <a:prstGeom prst="rect">
            <a:avLst/>
          </a:prstGeom>
        </p:spPr>
      </p:pic>
      <p:pic>
        <p:nvPicPr>
          <p:cNvPr id="11" name="Picture 10">
            <a:hlinkClick r:id="rId6" action="ppaction://hlinksldjump" tooltip="Although silky sharks are the most common shark species captured in purse seine fisheries, they are not often recorded on logsheets (sometimes because they are not seen/identified).  Most of the &quot;other&quot; gear catch shown here is from the Indian Ocean"/>
          </p:cNvPr>
          <p:cNvPicPr>
            <a:picLocks noChangeAspect="1"/>
          </p:cNvPicPr>
          <p:nvPr/>
        </p:nvPicPr>
        <p:blipFill rotWithShape="1">
          <a:blip r:embed="rId7" cstate="print">
            <a:extLst>
              <a:ext uri="{28A0092B-C50C-407E-A947-70E740481C1C}">
                <a14:useLocalDpi xmlns:a14="http://schemas.microsoft.com/office/drawing/2010/main" val="0"/>
              </a:ext>
            </a:extLst>
          </a:blip>
          <a:srcRect l="54285" t="6264" r="28651" b="76668"/>
          <a:stretch/>
        </p:blipFill>
        <p:spPr>
          <a:xfrm>
            <a:off x="7598073" y="4041775"/>
            <a:ext cx="468052" cy="468052"/>
          </a:xfrm>
          <a:prstGeom prst="rect">
            <a:avLst/>
          </a:prstGeom>
        </p:spPr>
      </p:pic>
      <p:pic>
        <p:nvPicPr>
          <p:cNvPr id="12" name="Picture 2" descr="C:\Users\shelley.clarke\AppData\Local\Microsoft\Windows\INetCache\IE\ISEM6PSG\Info_sign_font_awesome.svg[1].png">
            <a:hlinkClick r:id="rId6"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858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199" y="274638"/>
            <a:ext cx="8534399" cy="1143000"/>
          </a:xfrm>
        </p:spPr>
        <p:txBody>
          <a:bodyPr/>
          <a:lstStyle/>
          <a:p>
            <a:r>
              <a:rPr lang="en-US" dirty="0">
                <a:latin typeface="Segoe UI Semibold" panose="020B0702040204020203" pitchFamily="34" charset="0"/>
                <a:cs typeface="Segoe UI Semibold" panose="020B0702040204020203" pitchFamily="34" charset="0"/>
              </a:rPr>
              <a:t>Silky</a:t>
            </a:r>
            <a:r>
              <a:rPr lang="en-US" baseline="0" dirty="0">
                <a:latin typeface="Segoe UI Semibold" panose="020B0702040204020203" pitchFamily="34" charset="0"/>
                <a:cs typeface="Segoe UI Semibold" panose="020B0702040204020203" pitchFamily="34" charset="0"/>
              </a:rPr>
              <a:t> Shark &gt;Catch by Flag</a:t>
            </a:r>
            <a:endParaRPr lang="en-US" dirty="0">
              <a:latin typeface="Segoe UI Semibold" panose="020B0702040204020203" pitchFamily="34" charset="0"/>
              <a:cs typeface="Segoe UI Semibold" panose="020B0702040204020203" pitchFamily="34" charset="0"/>
            </a:endParaRPr>
          </a:p>
        </p:txBody>
      </p:sp>
      <p:sp>
        <p:nvSpPr>
          <p:cNvPr id="8" name="TextBox 7">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1148147"/>
            <a:ext cx="5715000" cy="5715000"/>
          </a:xfrm>
          <a:prstGeom prst="rect">
            <a:avLst/>
          </a:prstGeom>
        </p:spPr>
      </p:pic>
      <p:pic>
        <p:nvPicPr>
          <p:cNvPr id="12" name="Picture 2" descr="C:\Users\shelley.clarke\AppData\Local\Microsoft\Windows\INetCache\IE\ISEM6PSG\Info_sign_font_awesome.svg[1].png">
            <a:hlinkClick r:id="rId6"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6" action="ppaction://hlinksldjump" tooltip="Sri Lankan fisheries have long been known to target silky shark"/>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598073" y="4041775"/>
            <a:ext cx="468052" cy="468052"/>
          </a:xfrm>
          <a:prstGeom prst="rect">
            <a:avLst/>
          </a:prstGeom>
        </p:spPr>
      </p:pic>
    </p:spTree>
    <p:extLst>
      <p:ext uri="{BB962C8B-B14F-4D97-AF65-F5344CB8AC3E}">
        <p14:creationId xmlns:p14="http://schemas.microsoft.com/office/powerpoint/2010/main" val="2783305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Silky Shark&gt; Ecological Risk</a:t>
            </a:r>
          </a:p>
        </p:txBody>
      </p:sp>
      <p:sp>
        <p:nvSpPr>
          <p:cNvPr id="8" name="TextBox 7">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graphicFrame>
        <p:nvGraphicFramePr>
          <p:cNvPr id="11" name="Table 10"/>
          <p:cNvGraphicFramePr>
            <a:graphicFrameLocks noGrp="1"/>
          </p:cNvGraphicFramePr>
          <p:nvPr>
            <p:extLst>
              <p:ext uri="{D42A27DB-BD31-4B8C-83A1-F6EECF244321}">
                <p14:modId xmlns:p14="http://schemas.microsoft.com/office/powerpoint/2010/main" val="1251359336"/>
              </p:ext>
            </p:extLst>
          </p:nvPr>
        </p:nvGraphicFramePr>
        <p:xfrm>
          <a:off x="827584" y="2400888"/>
          <a:ext cx="7056784" cy="2966085"/>
        </p:xfrm>
        <a:graphic>
          <a:graphicData uri="http://schemas.openxmlformats.org/drawingml/2006/table">
            <a:tbl>
              <a:tblPr firstRow="1" bandRow="1">
                <a:tableStyleId>{5C22544A-7EE6-4342-B048-85BDC9FD1C3A}</a:tableStyleId>
              </a:tblPr>
              <a:tblGrid>
                <a:gridCol w="1726856">
                  <a:extLst>
                    <a:ext uri="{9D8B030D-6E8A-4147-A177-3AD203B41FA5}">
                      <a16:colId xmlns:a16="http://schemas.microsoft.com/office/drawing/2014/main" val="20000"/>
                    </a:ext>
                  </a:extLst>
                </a:gridCol>
                <a:gridCol w="1726856">
                  <a:extLst>
                    <a:ext uri="{9D8B030D-6E8A-4147-A177-3AD203B41FA5}">
                      <a16:colId xmlns:a16="http://schemas.microsoft.com/office/drawing/2014/main" val="20001"/>
                    </a:ext>
                  </a:extLst>
                </a:gridCol>
                <a:gridCol w="1074076">
                  <a:extLst>
                    <a:ext uri="{9D8B030D-6E8A-4147-A177-3AD203B41FA5}">
                      <a16:colId xmlns:a16="http://schemas.microsoft.com/office/drawing/2014/main" val="20002"/>
                    </a:ext>
                  </a:extLst>
                </a:gridCol>
                <a:gridCol w="1386869">
                  <a:extLst>
                    <a:ext uri="{9D8B030D-6E8A-4147-A177-3AD203B41FA5}">
                      <a16:colId xmlns:a16="http://schemas.microsoft.com/office/drawing/2014/main" val="20003"/>
                    </a:ext>
                  </a:extLst>
                </a:gridCol>
                <a:gridCol w="1142127">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a:t>
                      </a:r>
                      <a:r>
                        <a:rPr lang="en-US" sz="18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Species</a:t>
                      </a:r>
                    </a:p>
                    <a:p>
                      <a:endParaRPr lang="en-US" dirty="0"/>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Ocean</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Fishery</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Risk Ranking</a:t>
                      </a:r>
                    </a:p>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0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a:t>
                      </a:r>
                      <a:r>
                        <a:rPr lang="en-US" sz="1000" b="1"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0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most vulnerable)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See</a:t>
                      </a:r>
                    </a:p>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full regional</a:t>
                      </a:r>
                      <a:r>
                        <a:rPr lang="en-US" sz="16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ranking?</a:t>
                      </a:r>
                      <a:r>
                        <a:rPr lang="en-US" sz="16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pPr algn="ctr"/>
                      <a:r>
                        <a:rPr lang="en-US" sz="1200" dirty="0">
                          <a:latin typeface="Segoe UI Semibold" panose="020B0702040204020203" pitchFamily="34" charset="0"/>
                          <a:cs typeface="Segoe UI Semibold" panose="020B0702040204020203" pitchFamily="34" charset="0"/>
                        </a:rPr>
                        <a:t>Silky</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Eastern Pacific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1</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st</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9</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1200" dirty="0">
                          <a:latin typeface="Segoe UI Semibold" panose="020B0702040204020203" pitchFamily="34" charset="0"/>
                          <a:cs typeface="Segoe UI Semibold" panose="020B0702040204020203" pitchFamily="34" charset="0"/>
                        </a:rPr>
                        <a:t>Silky</a:t>
                      </a:r>
                    </a:p>
                  </a:txBody>
                  <a:tcPr marL="9525" marR="9525" marT="9525" marB="0">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North Atlantic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9</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57150" indent="-57150"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1200" dirty="0">
                          <a:latin typeface="Segoe UI Semibold" panose="020B0702040204020203" pitchFamily="34" charset="0"/>
                          <a:cs typeface="Segoe UI Semibold" panose="020B0702040204020203" pitchFamily="34" charset="0"/>
                        </a:rPr>
                        <a:t>Silky</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South</a:t>
                      </a:r>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Atlantic</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6</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20</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US" sz="1200" dirty="0">
                          <a:latin typeface="Segoe UI Semibold" panose="020B0702040204020203" pitchFamily="34" charset="0"/>
                          <a:cs typeface="Segoe UI Semibold" panose="020B0702040204020203" pitchFamily="34" charset="0"/>
                        </a:rPr>
                        <a:t>Silky</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nd</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of 17</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US" sz="1200" dirty="0">
                          <a:latin typeface="Segoe UI Semibold" panose="020B0702040204020203" pitchFamily="34" charset="0"/>
                          <a:cs typeface="Segoe UI Semibold" panose="020B0702040204020203" pitchFamily="34" charset="0"/>
                        </a:rPr>
                        <a:t>Silky</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4</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16</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US" sz="1200" dirty="0">
                          <a:latin typeface="Segoe UI Semibold" panose="020B0702040204020203" pitchFamily="34" charset="0"/>
                          <a:cs typeface="Segoe UI Semibold" panose="020B0702040204020203" pitchFamily="34" charset="0"/>
                        </a:rPr>
                        <a:t>Silky</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Western</a:t>
                      </a:r>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Central Pacific</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baseline="0"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2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14</a:t>
                      </a:r>
                      <a:r>
                        <a:rPr lang="en-US" sz="12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of 22</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3" name="Right Arrow 12">
            <a:hlinkClick r:id="rId6" action="ppaction://hlinksldjump"/>
          </p:cNvPr>
          <p:cNvSpPr/>
          <p:nvPr/>
        </p:nvSpPr>
        <p:spPr>
          <a:xfrm>
            <a:off x="7125115" y="3248980"/>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hlinkClick r:id="rId7" action="ppaction://hlinksldjump"/>
          </p:cNvPr>
          <p:cNvSpPr/>
          <p:nvPr/>
        </p:nvSpPr>
        <p:spPr>
          <a:xfrm>
            <a:off x="7168988" y="4689140"/>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rId8" action="ppaction://hlinksldjump"/>
          </p:cNvPr>
          <p:cNvSpPr/>
          <p:nvPr/>
        </p:nvSpPr>
        <p:spPr>
          <a:xfrm>
            <a:off x="7147334" y="3753036"/>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hlinkClick r:id="rId9" action="ppaction://hlinksldjump"/>
          </p:cNvPr>
          <p:cNvSpPr/>
          <p:nvPr/>
        </p:nvSpPr>
        <p:spPr>
          <a:xfrm>
            <a:off x="7168988" y="5045260"/>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C:\Users\shelley.clarke\AppData\Local\Microsoft\Windows\INetCache\IE\ISEM6PSG\Info_sign_font_awesome.svg[1].png">
            <a:hlinkClick r:id="rId10" action="ppaction://hlinksldjump" tooltip="Data Sources:  EPO (IATTC paper SAC06/07), Atlantic (ICCAT study in 2012), Indian (IOTC paper 2012-SC15-INF10), Western and Central Pacific (Kirby and Molony 2006)"/>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63788" y="5970440"/>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hlinkClick r:id="rId10" action="ppaction://hlinksldjump" tooltip="You can see the full list of species and their rankings for each of the regional studies by clicking on the arrows below"/>
          </p:cNvPr>
          <p:cNvPicPr>
            <a:picLocks noChangeAspect="1"/>
          </p:cNvPicPr>
          <p:nvPr/>
        </p:nvPicPr>
        <p:blipFill rotWithShape="1">
          <a:blip r:embed="rId12" cstate="print">
            <a:extLst>
              <a:ext uri="{28A0092B-C50C-407E-A947-70E740481C1C}">
                <a14:useLocalDpi xmlns:a14="http://schemas.microsoft.com/office/drawing/2010/main" val="0"/>
              </a:ext>
            </a:extLst>
          </a:blip>
          <a:srcRect l="54285" t="6264" r="28651" b="76668"/>
          <a:stretch/>
        </p:blipFill>
        <p:spPr>
          <a:xfrm>
            <a:off x="7020272" y="1880828"/>
            <a:ext cx="468052" cy="468052"/>
          </a:xfrm>
          <a:prstGeom prst="rect">
            <a:avLst/>
          </a:prstGeom>
        </p:spPr>
      </p:pic>
      <p:sp>
        <p:nvSpPr>
          <p:cNvPr id="19" name="Right Arrow 18">
            <a:hlinkClick r:id="rId13" action="ppaction://hlinksldjump"/>
          </p:cNvPr>
          <p:cNvSpPr/>
          <p:nvPr/>
        </p:nvSpPr>
        <p:spPr>
          <a:xfrm>
            <a:off x="7164288" y="4329100"/>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12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862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32656"/>
            <a:ext cx="7858225"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Silky Shark &gt; Stock Assessments</a:t>
            </a:r>
          </a:p>
        </p:txBody>
      </p:sp>
      <p:sp>
        <p:nvSpPr>
          <p:cNvPr id="8" name="TextBox 7">
            <a:hlinkClick r:id="rId4" action="ppaction://hlinksldjump"/>
          </p:cNvPr>
          <p:cNvSpPr txBox="1"/>
          <p:nvPr/>
        </p:nvSpPr>
        <p:spPr>
          <a:xfrm>
            <a:off x="5580112"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graphicFrame>
        <p:nvGraphicFramePr>
          <p:cNvPr id="10" name="Table 9"/>
          <p:cNvGraphicFramePr>
            <a:graphicFrameLocks noGrp="1"/>
          </p:cNvGraphicFramePr>
          <p:nvPr>
            <p:extLst>
              <p:ext uri="{D42A27DB-BD31-4B8C-83A1-F6EECF244321}">
                <p14:modId xmlns:p14="http://schemas.microsoft.com/office/powerpoint/2010/main" val="4233121256"/>
              </p:ext>
            </p:extLst>
          </p:nvPr>
        </p:nvGraphicFramePr>
        <p:xfrm>
          <a:off x="1510638" y="1628800"/>
          <a:ext cx="6122723" cy="4464496"/>
        </p:xfrm>
        <a:graphic>
          <a:graphicData uri="http://schemas.openxmlformats.org/drawingml/2006/table">
            <a:tbl>
              <a:tblPr firstRow="1" bandRow="1">
                <a:tableStyleId>{5C22544A-7EE6-4342-B048-85BDC9FD1C3A}</a:tableStyleId>
              </a:tblPr>
              <a:tblGrid>
                <a:gridCol w="1211928">
                  <a:extLst>
                    <a:ext uri="{9D8B030D-6E8A-4147-A177-3AD203B41FA5}">
                      <a16:colId xmlns:a16="http://schemas.microsoft.com/office/drawing/2014/main" val="20000"/>
                    </a:ext>
                  </a:extLst>
                </a:gridCol>
                <a:gridCol w="2426519">
                  <a:extLst>
                    <a:ext uri="{9D8B030D-6E8A-4147-A177-3AD203B41FA5}">
                      <a16:colId xmlns:a16="http://schemas.microsoft.com/office/drawing/2014/main" val="20001"/>
                    </a:ext>
                  </a:extLst>
                </a:gridCol>
                <a:gridCol w="2484276">
                  <a:extLst>
                    <a:ext uri="{9D8B030D-6E8A-4147-A177-3AD203B41FA5}">
                      <a16:colId xmlns:a16="http://schemas.microsoft.com/office/drawing/2014/main" val="20002"/>
                    </a:ext>
                  </a:extLst>
                </a:gridCol>
              </a:tblGrid>
              <a:tr h="477031">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Ocean</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a:txBody>
                    <a:bodyPr/>
                    <a:lstStyle/>
                    <a:p>
                      <a:pPr algn="ctr" fontAlgn="b"/>
                      <a:r>
                        <a:rPr lang="en-US" sz="1400" b="0" i="0" u="none" strike="noStrike" dirty="0">
                          <a:solidFill>
                            <a:srgbClr val="000000"/>
                          </a:solidFill>
                          <a:effectLst/>
                          <a:latin typeface="Segoe UI Semibold" panose="020B0702040204020203" pitchFamily="34" charset="0"/>
                          <a:cs typeface="Segoe UI Semibold" panose="020B0702040204020203" pitchFamily="34" charset="0"/>
                        </a:rPr>
                        <a:t>Eastern Pacific</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a:txBody>
                    <a:bodyPr/>
                    <a:lstStyle/>
                    <a:p>
                      <a:pPr algn="ctr" fontAlgn="b"/>
                      <a:r>
                        <a:rPr lang="en-US" sz="1400" b="0" i="0" u="none" strike="noStrike" dirty="0">
                          <a:solidFill>
                            <a:srgbClr val="000000"/>
                          </a:solidFill>
                          <a:effectLst/>
                          <a:latin typeface="Segoe UI Semibold" panose="020B0702040204020203" pitchFamily="34" charset="0"/>
                          <a:cs typeface="Segoe UI Semibold" panose="020B0702040204020203" pitchFamily="34" charset="0"/>
                        </a:rPr>
                        <a:t>Western Central Pacific</a:t>
                      </a: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extLst>
                  <a:ext uri="{0D108BD9-81ED-4DB2-BD59-A6C34878D82A}">
                    <a16:rowId xmlns:a16="http://schemas.microsoft.com/office/drawing/2014/main" val="10000"/>
                  </a:ext>
                </a:extLst>
              </a:tr>
              <a:tr h="241581">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Stock</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Tropical</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Tropical</a:t>
                      </a:r>
                      <a:endParaRPr lang="en-US" sz="11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998">
                <a:tc>
                  <a:txBody>
                    <a:bodyPr/>
                    <a:lstStyle/>
                    <a:p>
                      <a:pPr marL="114300" indent="-114300"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 Last Assessed</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2015</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2013</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998">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Overfished?</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Undetermined</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Yes</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3998">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Overfishing?</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Undetermined</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Yes</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91322">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Notes</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"conventional stock assessment models have been severely handicapped by major uncertainties in the fishery data"</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err="1">
                          <a:solidFill>
                            <a:srgbClr val="000000"/>
                          </a:solidFill>
                          <a:effectLst/>
                          <a:latin typeface="Segoe UI Semibold" panose="020B0702040204020203" pitchFamily="34" charset="0"/>
                          <a:cs typeface="Segoe UI Semibold" panose="020B0702040204020203" pitchFamily="34" charset="0"/>
                        </a:rPr>
                        <a:t>F</a:t>
                      </a:r>
                      <a:r>
                        <a:rPr lang="en-US" sz="1100" b="0" i="0" u="none" strike="noStrike" baseline="-25000" dirty="0" err="1">
                          <a:solidFill>
                            <a:srgbClr val="000000"/>
                          </a:solidFill>
                          <a:effectLst/>
                          <a:latin typeface="Segoe UI Semibold" panose="020B0702040204020203" pitchFamily="34" charset="0"/>
                          <a:cs typeface="Segoe UI Semibold" panose="020B0702040204020203" pitchFamily="34" charset="0"/>
                        </a:rPr>
                        <a:t>current</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/F</a:t>
                      </a:r>
                      <a:r>
                        <a:rPr lang="en-US" sz="1100" b="0" i="0" u="none" strike="noStrike" baseline="-25000" dirty="0">
                          <a:solidFill>
                            <a:srgbClr val="000000"/>
                          </a:solidFill>
                          <a:effectLst/>
                          <a:latin typeface="Segoe UI Semibold" panose="020B0702040204020203" pitchFamily="34" charset="0"/>
                          <a:cs typeface="Segoe UI Semibold" panose="020B0702040204020203" pitchFamily="34" charset="0"/>
                        </a:rPr>
                        <a:t>MSY</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 = 4.48; biomass estimated at 27% of virgin (or 70% of </a:t>
                      </a:r>
                      <a:r>
                        <a:rPr lang="en-US" sz="1100" b="0" i="0" u="none" strike="noStrike" dirty="0" err="1">
                          <a:solidFill>
                            <a:srgbClr val="000000"/>
                          </a:solidFill>
                          <a:effectLst/>
                          <a:latin typeface="Segoe UI Semibold" panose="020B0702040204020203" pitchFamily="34" charset="0"/>
                          <a:cs typeface="Segoe UI Semibold" panose="020B0702040204020203" pitchFamily="34" charset="0"/>
                        </a:rPr>
                        <a:t>SB</a:t>
                      </a:r>
                      <a:r>
                        <a:rPr lang="en-US" sz="1100" b="0" i="0" u="none" strike="noStrike" baseline="-25000" dirty="0" err="1">
                          <a:solidFill>
                            <a:srgbClr val="000000"/>
                          </a:solidFill>
                          <a:effectLst/>
                          <a:latin typeface="Segoe UI Semibold" panose="020B0702040204020203" pitchFamily="34" charset="0"/>
                          <a:cs typeface="Segoe UI Semibold" panose="020B0702040204020203" pitchFamily="34" charset="0"/>
                        </a:rPr>
                        <a:t>msy</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784">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Links</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11" name="Picture 2" descr="C:\Users\shelley.clarke\AppData\Local\Microsoft\Windows\INetCache\IE\CJMI6BO2\495px-Book3.svg[1].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7904" y="5795561"/>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helley.clarke\AppData\Local\Microsoft\Windows\INetCache\IE\CJMI6BO2\495px-Book3.svg[1].png">
            <a:hlinkClick r:id="rId8"/>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5795561"/>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shelley.clarke\AppData\Local\Microsoft\Windows\INetCache\IE\CJMI6BO2\1390060157[1].png">
            <a:hlinkClick r:id="rId9" action="ppaction://hlinksldjump" tooltip="If the link opens in a window behind this screen (and you can't see it), press ALT+TAB to switch windows"/>
          </p:cNvPr>
          <p:cNvPicPr>
            <a:picLocks noChangeAspect="1" noChangeArrowheads="1"/>
          </p:cNvPicPr>
          <p:nvPr/>
        </p:nvPicPr>
        <p:blipFill>
          <a:blip r:embed="rId10" cstate="print">
            <a:biLevel thresh="75000"/>
            <a:extLst>
              <a:ext uri="{28A0092B-C50C-407E-A947-70E740481C1C}">
                <a14:useLocalDpi xmlns:a14="http://schemas.microsoft.com/office/drawing/2010/main" val="0"/>
              </a:ext>
            </a:extLst>
          </a:blip>
          <a:srcRect/>
          <a:stretch>
            <a:fillRect/>
          </a:stretch>
        </p:blipFill>
        <p:spPr bwMode="auto">
          <a:xfrm>
            <a:off x="729415" y="5673085"/>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32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Silky Sharks&gt; Management Measures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5760132" y="6408040"/>
            <a:ext cx="1326468"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graphicFrame>
        <p:nvGraphicFramePr>
          <p:cNvPr id="24" name="Table 23"/>
          <p:cNvGraphicFramePr>
            <a:graphicFrameLocks noGrp="1"/>
          </p:cNvGraphicFramePr>
          <p:nvPr>
            <p:extLst>
              <p:ext uri="{D42A27DB-BD31-4B8C-83A1-F6EECF244321}">
                <p14:modId xmlns:p14="http://schemas.microsoft.com/office/powerpoint/2010/main" val="2861156084"/>
              </p:ext>
            </p:extLst>
          </p:nvPr>
        </p:nvGraphicFramePr>
        <p:xfrm>
          <a:off x="575556" y="1880828"/>
          <a:ext cx="8064896" cy="1112520"/>
        </p:xfrm>
        <a:graphic>
          <a:graphicData uri="http://schemas.openxmlformats.org/drawingml/2006/table">
            <a:tbl>
              <a:tblPr firstRow="1" bandRow="1">
                <a:tableStyleId>{5C22544A-7EE6-4342-B048-85BDC9FD1C3A}</a:tableStyleId>
              </a:tblPr>
              <a:tblGrid>
                <a:gridCol w="1195870">
                  <a:extLst>
                    <a:ext uri="{9D8B030D-6E8A-4147-A177-3AD203B41FA5}">
                      <a16:colId xmlns:a16="http://schemas.microsoft.com/office/drawing/2014/main" val="20000"/>
                    </a:ext>
                  </a:extLst>
                </a:gridCol>
                <a:gridCol w="1195870">
                  <a:extLst>
                    <a:ext uri="{9D8B030D-6E8A-4147-A177-3AD203B41FA5}">
                      <a16:colId xmlns:a16="http://schemas.microsoft.com/office/drawing/2014/main" val="20001"/>
                    </a:ext>
                  </a:extLst>
                </a:gridCol>
                <a:gridCol w="674636">
                  <a:extLst>
                    <a:ext uri="{9D8B030D-6E8A-4147-A177-3AD203B41FA5}">
                      <a16:colId xmlns:a16="http://schemas.microsoft.com/office/drawing/2014/main" val="20002"/>
                    </a:ext>
                  </a:extLst>
                </a:gridCol>
                <a:gridCol w="1042620">
                  <a:extLst>
                    <a:ext uri="{9D8B030D-6E8A-4147-A177-3AD203B41FA5}">
                      <a16:colId xmlns:a16="http://schemas.microsoft.com/office/drawing/2014/main" val="20003"/>
                    </a:ext>
                  </a:extLst>
                </a:gridCol>
                <a:gridCol w="3066530">
                  <a:extLst>
                    <a:ext uri="{9D8B030D-6E8A-4147-A177-3AD203B41FA5}">
                      <a16:colId xmlns:a16="http://schemas.microsoft.com/office/drawing/2014/main" val="20004"/>
                    </a:ext>
                  </a:extLst>
                </a:gridCol>
                <a:gridCol w="889370">
                  <a:extLst>
                    <a:ext uri="{9D8B030D-6E8A-4147-A177-3AD203B41FA5}">
                      <a16:colId xmlns:a16="http://schemas.microsoft.com/office/drawing/2014/main" val="20005"/>
                    </a:ext>
                  </a:extLst>
                </a:gridCol>
              </a:tblGrid>
              <a:tr h="370840">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t-RFMO</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Measure</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Key Concepts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extLst>
                  <a:ext uri="{0D108BD9-81ED-4DB2-BD59-A6C34878D82A}">
                    <a16:rowId xmlns:a16="http://schemas.microsoft.com/office/drawing/2014/main" val="10000"/>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ICCAT</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2011-08</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2011</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silky</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prohibits retention (with exceptions); live release; data submission</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WCPFC</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2013-08</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2013</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silky</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prohibition on retention; prompt release unharmed; data submission; research</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6" name="Picture 2" descr="C:\Users\shelley.clarke\AppData\Local\Microsoft\Windows\INetCache\IE\CJMI6BO2\495px-Book3.svg[1].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5136" y="2348880"/>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shelley.clarke\AppData\Local\Microsoft\Windows\INetCache\IE\CJMI6BO2\495px-Book3.svg[1].png">
            <a:hlinkClick r:id="rId8"/>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4608" y="2708920"/>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367644" y="4689140"/>
            <a:ext cx="3627532" cy="553998"/>
          </a:xfrm>
          <a:prstGeom prst="rect">
            <a:avLst/>
          </a:prstGeom>
          <a:noFill/>
        </p:spPr>
        <p:txBody>
          <a:bodyPr wrap="none" rtlCol="0">
            <a:spAutoFit/>
          </a:bodyPr>
          <a:lstStyle/>
          <a:p>
            <a:r>
              <a:rPr lang="en-US" sz="1200" dirty="0">
                <a:solidFill>
                  <a:srgbClr val="000000"/>
                </a:solidFill>
                <a:latin typeface="Segoe UI Semibold" panose="020B0702040204020203" pitchFamily="34" charset="0"/>
                <a:ea typeface="Segoe UI Black" panose="020B0A02040204020203" pitchFamily="34" charset="0"/>
                <a:cs typeface="Segoe UI Semibold" panose="020B0702040204020203" pitchFamily="34" charset="0"/>
              </a:rPr>
              <a:t>For measures that apply to all sharks, click here:   </a:t>
            </a:r>
          </a:p>
          <a:p>
            <a:endParaRPr lang="en-US" dirty="0"/>
          </a:p>
        </p:txBody>
      </p:sp>
      <p:pic>
        <p:nvPicPr>
          <p:cNvPr id="19" name="Picture 18">
            <a:hlinkClick r:id="rId9" action="ppaction://hlinksldjump"/>
          </p:cNvPr>
          <p:cNvPicPr>
            <a:picLocks noChangeAspect="1"/>
          </p:cNvPicPr>
          <p:nvPr/>
        </p:nvPicPr>
        <p:blipFill rotWithShape="1">
          <a:blip r:embed="rId10" cstate="print">
            <a:grayscl/>
            <a:extLst>
              <a:ext uri="{28A0092B-C50C-407E-A947-70E740481C1C}">
                <a14:useLocalDpi xmlns:a14="http://schemas.microsoft.com/office/drawing/2010/main" val="0"/>
              </a:ext>
            </a:extLst>
          </a:blip>
          <a:srcRect l="10010" t="57333" r="64654" b="5328"/>
          <a:stretch/>
        </p:blipFill>
        <p:spPr>
          <a:xfrm>
            <a:off x="4814020" y="4581128"/>
            <a:ext cx="362312" cy="533933"/>
          </a:xfrm>
          <a:prstGeom prst="rect">
            <a:avLst/>
          </a:prstGeom>
        </p:spPr>
      </p:pic>
      <p:pic>
        <p:nvPicPr>
          <p:cNvPr id="14" name="Picture 3" descr="C:\Users\shelley.clarke\AppData\Local\Microsoft\Windows\INetCache\IE\CJMI6BO2\1390060157[1].png">
            <a:hlinkClick r:id="rId11" action="ppaction://hlinksldjump" tooltip="If the link opens in a window behind this screen (and you can't see it) try pressing ALT+TAB to switch windows"/>
          </p:cNvPr>
          <p:cNvPicPr>
            <a:picLocks noChangeAspect="1" noChangeArrowheads="1"/>
          </p:cNvPicPr>
          <p:nvPr/>
        </p:nvPicPr>
        <p:blipFill>
          <a:blip r:embed="rId12" cstate="print">
            <a:biLevel thresh="75000"/>
            <a:extLst>
              <a:ext uri="{28A0092B-C50C-407E-A947-70E740481C1C}">
                <a14:useLocalDpi xmlns:a14="http://schemas.microsoft.com/office/drawing/2010/main" val="0"/>
              </a:ext>
            </a:extLst>
          </a:blip>
          <a:srcRect/>
          <a:stretch>
            <a:fillRect/>
          </a:stretch>
        </p:blipFill>
        <p:spPr bwMode="auto">
          <a:xfrm>
            <a:off x="7964298" y="1358900"/>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132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73380"/>
            <a:ext cx="7620000" cy="1143000"/>
          </a:xfrm>
        </p:spPr>
        <p:txBody>
          <a:bodyPr/>
          <a:lstStyle/>
          <a:p>
            <a:pPr algn="l"/>
            <a:r>
              <a:rPr lang="en-US" dirty="0">
                <a:latin typeface="Segoe UI Semibold" panose="020B0702040204020203" pitchFamily="34" charset="0"/>
                <a:cs typeface="Segoe UI Semibold" panose="020B0702040204020203" pitchFamily="34" charset="0"/>
              </a:rPr>
              <a:t>How to Use &gt; </a:t>
            </a:r>
          </a:p>
        </p:txBody>
      </p:sp>
      <p:sp>
        <p:nvSpPr>
          <p:cNvPr id="3" name="Content Placeholder 2"/>
          <p:cNvSpPr>
            <a:spLocks noGrp="1"/>
          </p:cNvSpPr>
          <p:nvPr>
            <p:ph idx="1"/>
          </p:nvPr>
        </p:nvSpPr>
        <p:spPr>
          <a:xfrm>
            <a:off x="457199" y="1600200"/>
            <a:ext cx="8534399" cy="5033156"/>
          </a:xfrm>
        </p:spPr>
        <p:txBody>
          <a:bodyPr>
            <a:normAutofit fontScale="85000" lnSpcReduction="10000"/>
          </a:bodyPr>
          <a:lstStyle/>
          <a:p>
            <a:r>
              <a:rPr lang="en-US" dirty="0"/>
              <a:t>On each screen, click on any rectangular button to choose the next view </a:t>
            </a:r>
          </a:p>
          <a:p>
            <a:r>
              <a:rPr lang="en-US" dirty="0"/>
              <a:t>Move to previous view using “Back” or to the start using “Top” buttons</a:t>
            </a:r>
          </a:p>
          <a:p>
            <a:r>
              <a:rPr lang="en-US" dirty="0"/>
              <a:t>On each screen hovering over       icons will show interpretative text; hovering over      will briefly introduce the data source</a:t>
            </a:r>
          </a:p>
          <a:p>
            <a:r>
              <a:rPr lang="en-US" dirty="0"/>
              <a:t>Some views have hyperlinks to websites (click     , and depending on browser then click ALT+TAB to view)</a:t>
            </a:r>
          </a:p>
          <a:p>
            <a:r>
              <a:rPr lang="en-US" dirty="0"/>
              <a:t>Full data sources are accessible by clicking the “References” button on the top page</a:t>
            </a:r>
          </a:p>
          <a:p>
            <a:r>
              <a:rPr lang="en-US" dirty="0"/>
              <a:t>Press ESC at any time to quit</a:t>
            </a:r>
          </a:p>
          <a:p>
            <a:endParaRPr lang="en-US" dirty="0"/>
          </a:p>
        </p:txBody>
      </p:sp>
      <p:sp>
        <p:nvSpPr>
          <p:cNvPr id="4" name="Rectangle 3"/>
          <p:cNvSpPr/>
          <p:nvPr/>
        </p:nvSpPr>
        <p:spPr>
          <a:xfrm>
            <a:off x="-1" y="0"/>
            <a:ext cx="152401"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91599" y="0"/>
            <a:ext cx="152401"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3" action="ppaction://hlinksldjump"/>
          </p:cNvPr>
          <p:cNvSpPr txBox="1"/>
          <p:nvPr/>
        </p:nvSpPr>
        <p:spPr>
          <a:xfrm>
            <a:off x="7010400" y="6019800"/>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pic>
        <p:nvPicPr>
          <p:cNvPr id="8" name="Picture 7">
            <a:hlinkClick r:id="rId4" action="ppaction://hlinksldjump" tooltip="Interpretative text and explanations will appear here"/>
          </p:cNvPr>
          <p:cNvPicPr>
            <a:picLocks noChangeAspect="1"/>
          </p:cNvPicPr>
          <p:nvPr/>
        </p:nvPicPr>
        <p:blipFill rotWithShape="1">
          <a:blip r:embed="rId5" cstate="print">
            <a:extLst>
              <a:ext uri="{28A0092B-C50C-407E-A947-70E740481C1C}">
                <a14:useLocalDpi xmlns:a14="http://schemas.microsoft.com/office/drawing/2010/main" val="0"/>
              </a:ext>
            </a:extLst>
          </a:blip>
          <a:srcRect l="54285" t="6264" r="28651" b="76668"/>
          <a:stretch/>
        </p:blipFill>
        <p:spPr>
          <a:xfrm>
            <a:off x="5004048" y="3200307"/>
            <a:ext cx="468052" cy="468052"/>
          </a:xfrm>
          <a:prstGeom prst="rect">
            <a:avLst/>
          </a:prstGeom>
        </p:spPr>
      </p:pic>
      <p:pic>
        <p:nvPicPr>
          <p:cNvPr id="9" name="Picture 2" descr="C:\Users\shelley.clarke\AppData\Local\Microsoft\Windows\INetCache\IE\ISEM6PSG\Info_sign_font_awesome.svg[1].png">
            <a:hlinkClick r:id="rId4" action="ppaction://hlinksldjump" tooltip="A brief description of the source data will appear here"/>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4108" y="3607990"/>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helley.clarke\AppData\Local\Microsoft\Windows\INetCache\IE\CJMI6BO2\495px-Book3.svg[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00" y="4525601"/>
            <a:ext cx="300037" cy="215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35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a:bodyPr>
          <a:lstStyle/>
          <a:p>
            <a:pPr algn="l"/>
            <a:r>
              <a:rPr lang="en-US" dirty="0">
                <a:latin typeface="Segoe UI Semibold" panose="020B0702040204020203" pitchFamily="34" charset="0"/>
                <a:cs typeface="Segoe UI Semibold" panose="020B0702040204020203" pitchFamily="34" charset="0"/>
              </a:rPr>
              <a:t>Oceanic Whitetip Shark &gt;</a:t>
            </a:r>
          </a:p>
        </p:txBody>
      </p:sp>
      <p:sp>
        <p:nvSpPr>
          <p:cNvPr id="8" name="TextBox 7">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2" name="TextBox 11">
            <a:hlinkClick r:id="rId5" action="ppaction://hlinksldjump"/>
          </p:cNvPr>
          <p:cNvSpPr txBox="1"/>
          <p:nvPr/>
        </p:nvSpPr>
        <p:spPr>
          <a:xfrm>
            <a:off x="1799692" y="2167246"/>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t-RFMO</a:t>
            </a:r>
          </a:p>
        </p:txBody>
      </p:sp>
      <p:sp>
        <p:nvSpPr>
          <p:cNvPr id="13" name="TextBox 12">
            <a:hlinkClick r:id="rId6" action="ppaction://hlinksldjump"/>
          </p:cNvPr>
          <p:cNvSpPr txBox="1"/>
          <p:nvPr/>
        </p:nvSpPr>
        <p:spPr>
          <a:xfrm>
            <a:off x="1799692"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Gear Type</a:t>
            </a:r>
          </a:p>
        </p:txBody>
      </p:sp>
      <p:sp>
        <p:nvSpPr>
          <p:cNvPr id="14" name="TextBox 13">
            <a:hlinkClick r:id="rId7" action="ppaction://hlinksldjump"/>
          </p:cNvPr>
          <p:cNvSpPr txBox="1"/>
          <p:nvPr/>
        </p:nvSpPr>
        <p:spPr>
          <a:xfrm>
            <a:off x="1811338" y="3703221"/>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Flag State</a:t>
            </a:r>
          </a:p>
        </p:txBody>
      </p:sp>
      <p:sp>
        <p:nvSpPr>
          <p:cNvPr id="17" name="TextBox 16">
            <a:hlinkClick r:id="rId8" action="ppaction://hlinksldjump"/>
          </p:cNvPr>
          <p:cNvSpPr txBox="1"/>
          <p:nvPr/>
        </p:nvSpPr>
        <p:spPr>
          <a:xfrm>
            <a:off x="4858508"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Stock Assessment</a:t>
            </a:r>
          </a:p>
        </p:txBody>
      </p:sp>
      <p:sp>
        <p:nvSpPr>
          <p:cNvPr id="18" name="TextBox 17">
            <a:hlinkClick r:id="rId9" action="ppaction://hlinksldjump"/>
          </p:cNvPr>
          <p:cNvSpPr txBox="1"/>
          <p:nvPr/>
        </p:nvSpPr>
        <p:spPr>
          <a:xfrm>
            <a:off x="4860976" y="3631723"/>
            <a:ext cx="2197768" cy="584775"/>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Management Measures</a:t>
            </a:r>
          </a:p>
        </p:txBody>
      </p:sp>
      <p:sp>
        <p:nvSpPr>
          <p:cNvPr id="19" name="TextBox 18">
            <a:hlinkClick r:id="rId10" action="ppaction://hlinksldjump"/>
          </p:cNvPr>
          <p:cNvSpPr txBox="1"/>
          <p:nvPr/>
        </p:nvSpPr>
        <p:spPr>
          <a:xfrm>
            <a:off x="4844716" y="2160619"/>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Ecological Risk</a:t>
            </a:r>
          </a:p>
        </p:txBody>
      </p:sp>
      <p:pic>
        <p:nvPicPr>
          <p:cNvPr id="15" name="Picture 3">
            <a:hlinkClick r:id="rId5"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8184" y="1160748"/>
            <a:ext cx="26143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085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9611" y="373380"/>
            <a:ext cx="7911987"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Oceanic Whitetip Shark</a:t>
            </a:r>
            <a:r>
              <a:rPr lang="en-US" baseline="0" dirty="0">
                <a:latin typeface="Segoe UI Semibold" panose="020B0702040204020203" pitchFamily="34" charset="0"/>
                <a:cs typeface="Segoe UI Semibold" panose="020B0702040204020203" pitchFamily="34" charset="0"/>
              </a:rPr>
              <a:t> &gt;Catch by t-RFMO</a:t>
            </a:r>
            <a:endParaRPr lang="en-US" dirty="0">
              <a:latin typeface="Segoe UI Semibold" panose="020B0702040204020203" pitchFamily="34" charset="0"/>
              <a:cs typeface="Segoe UI Semibold" panose="020B0702040204020203" pitchFamily="34" charset="0"/>
            </a:endParaRPr>
          </a:p>
        </p:txBody>
      </p:sp>
      <p:sp>
        <p:nvSpPr>
          <p:cNvPr id="8" name="TextBox 7">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9692" y="1916832"/>
            <a:ext cx="4572000" cy="4572000"/>
          </a:xfrm>
          <a:prstGeom prst="rect">
            <a:avLst/>
          </a:prstGeom>
        </p:spPr>
      </p:pic>
      <p:pic>
        <p:nvPicPr>
          <p:cNvPr id="12" name="Picture 11">
            <a:hlinkClick r:id="rId7" action="ppaction://hlinksldjump" tooltip="Bear in mind that these figures reflect when each t-RFMO began requiring the reporting of this species on logsheets.  Also, some t-RFMOs/flag States only require reporting of fully retained shark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598073" y="4041775"/>
            <a:ext cx="468052" cy="468052"/>
          </a:xfrm>
          <a:prstGeom prst="rect">
            <a:avLst/>
          </a:prstGeom>
        </p:spPr>
      </p:pic>
      <p:pic>
        <p:nvPicPr>
          <p:cNvPr id="13" name="Picture 12">
            <a:hlinkClick r:id="rId7" action="ppaction://hlinksldjump" tooltip="IATTC does not require sharks to be reported to species on logsheets (see IATTC catches on sharks-unidentified plot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2483768" y="6290412"/>
            <a:ext cx="468052" cy="468052"/>
          </a:xfrm>
          <a:prstGeom prst="rect">
            <a:avLst/>
          </a:prstGeom>
        </p:spPr>
      </p:pic>
      <p:pic>
        <p:nvPicPr>
          <p:cNvPr id="14" name="Picture 13">
            <a:hlinkClick r:id="rId7" action="ppaction://hlinksldjump" tooltip="CCSBT data are only available for blue, makos and porbeagle sharks for 2010-2013."/>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5433603" y="6339772"/>
            <a:ext cx="468052" cy="468052"/>
          </a:xfrm>
          <a:prstGeom prst="rect">
            <a:avLst/>
          </a:prstGeom>
        </p:spPr>
      </p:pic>
      <p:pic>
        <p:nvPicPr>
          <p:cNvPr id="15"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7" action="ppaction://hlinksldjump" tooltip="Reported catches of oceanic whitetip sharks are dominated by very high reports by India in 2013-2014.  It is doubtful that this reflects any trends given the sudden appearance of this species in Indian catches and the likely depleted state of the stock"/>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598073" y="3068960"/>
            <a:ext cx="468052" cy="468052"/>
          </a:xfrm>
          <a:prstGeom prst="rect">
            <a:avLst/>
          </a:prstGeom>
        </p:spPr>
      </p:pic>
      <p:pic>
        <p:nvPicPr>
          <p:cNvPr id="17" name="Picture 16">
            <a:hlinkClick r:id="rId7" action="ppaction://hlinksldjump" tooltip="Reported catches of oceanic whitetip sharks may be affected by the implementation of no-retention regulations in several t-RFMOs since 2010 (depending, inter alia, on whether reported catches include discards)--see Management Measure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621531" y="2240868"/>
            <a:ext cx="468052" cy="468052"/>
          </a:xfrm>
          <a:prstGeom prst="rect">
            <a:avLst/>
          </a:prstGeom>
        </p:spPr>
      </p:pic>
      <p:pic>
        <p:nvPicPr>
          <p:cNvPr id="18" name="Picture 17">
            <a:hlinkClick r:id="rId7" action="ppaction://hlinksldjump" tooltip="This species was first required to be reported on logsheets to the WCPFC in 2009"/>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4777444" y="6345324"/>
            <a:ext cx="468052" cy="468052"/>
          </a:xfrm>
          <a:prstGeom prst="rect">
            <a:avLst/>
          </a:prstGeom>
        </p:spPr>
      </p:pic>
      <p:pic>
        <p:nvPicPr>
          <p:cNvPr id="19" name="Picture 18">
            <a:hlinkClick r:id="rId7" action="ppaction://hlinksldjump" tooltip="Where there are problems with reported shark catch data IOTC Secretariat estimates these data.  This may be why IOTC catches are often higher than for other t-RFMO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3959932" y="6345324"/>
            <a:ext cx="468052" cy="468052"/>
          </a:xfrm>
          <a:prstGeom prst="rect">
            <a:avLst/>
          </a:prstGeom>
        </p:spPr>
      </p:pic>
    </p:spTree>
    <p:extLst>
      <p:ext uri="{BB962C8B-B14F-4D97-AF65-F5344CB8AC3E}">
        <p14:creationId xmlns:p14="http://schemas.microsoft.com/office/powerpoint/2010/main" val="2876693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9611" y="373380"/>
            <a:ext cx="7911987"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Oceanic Whitetip Shark</a:t>
            </a:r>
            <a:r>
              <a:rPr lang="en-US" baseline="0" dirty="0">
                <a:latin typeface="Segoe UI Semibold" panose="020B0702040204020203" pitchFamily="34" charset="0"/>
                <a:cs typeface="Segoe UI Semibold" panose="020B0702040204020203" pitchFamily="34" charset="0"/>
              </a:rPr>
              <a:t> &gt;Catch by Gear</a:t>
            </a:r>
            <a:endParaRPr lang="en-US" dirty="0">
              <a:latin typeface="Segoe UI Semibold" panose="020B0702040204020203" pitchFamily="34" charset="0"/>
              <a:cs typeface="Segoe UI Semibold" panose="020B0702040204020203" pitchFamily="34" charset="0"/>
            </a:endParaRPr>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3708" y="2012861"/>
            <a:ext cx="4572000" cy="4572000"/>
          </a:xfrm>
          <a:prstGeom prst="rect">
            <a:avLst/>
          </a:prstGeom>
        </p:spPr>
      </p:pic>
      <p:pic>
        <p:nvPicPr>
          <p:cNvPr id="13"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7" action="ppaction://hlinksldjump" tooltip="Reported catches of oceanic whitetip sharks are dominated by very high reports by India in 2013-2014.  It is doubtful that this reflects any trends given the sudden appearance of this species in Indian catches and the likely depleted state of the stock"/>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598073" y="3068960"/>
            <a:ext cx="468052" cy="468052"/>
          </a:xfrm>
          <a:prstGeom prst="rect">
            <a:avLst/>
          </a:prstGeom>
        </p:spPr>
      </p:pic>
      <p:pic>
        <p:nvPicPr>
          <p:cNvPr id="15" name="Picture 14">
            <a:hlinkClick r:id="rId7" action="ppaction://hlinksldjump" tooltip="Most oceanic whitetip sharks are caught by longline fisheries; the &quot;other&quot; catch visible in the mid 2000s is from the Atlantic"/>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632340" y="4006850"/>
            <a:ext cx="468052" cy="468052"/>
          </a:xfrm>
          <a:prstGeom prst="rect">
            <a:avLst/>
          </a:prstGeom>
        </p:spPr>
      </p:pic>
      <p:pic>
        <p:nvPicPr>
          <p:cNvPr id="16" name="Picture 15">
            <a:hlinkClick r:id="rId7" action="ppaction://hlinksldjump" tooltip="Reported catches of oceanic whitetip sharks may be affected by the implementation of no-retention regulations in several t-RFMOs since 2010 (depending, inter alia, on whether reported catches include discards)--see Management Measure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615206" y="2168860"/>
            <a:ext cx="468052" cy="468052"/>
          </a:xfrm>
          <a:prstGeom prst="rect">
            <a:avLst/>
          </a:prstGeom>
        </p:spPr>
      </p:pic>
    </p:spTree>
    <p:extLst>
      <p:ext uri="{BB962C8B-B14F-4D97-AF65-F5344CB8AC3E}">
        <p14:creationId xmlns:p14="http://schemas.microsoft.com/office/powerpoint/2010/main" val="3641590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9611" y="373380"/>
            <a:ext cx="7911987"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Oceanic Whitetip Shark</a:t>
            </a:r>
            <a:r>
              <a:rPr lang="en-US" baseline="0" dirty="0">
                <a:latin typeface="Segoe UI Semibold" panose="020B0702040204020203" pitchFamily="34" charset="0"/>
                <a:cs typeface="Segoe UI Semibold" panose="020B0702040204020203" pitchFamily="34" charset="0"/>
              </a:rPr>
              <a:t> &gt;Catch by Flag</a:t>
            </a:r>
            <a:endParaRPr lang="en-US" dirty="0">
              <a:latin typeface="Segoe UI Semibold" panose="020B0702040204020203" pitchFamily="34" charset="0"/>
              <a:cs typeface="Segoe UI Semibold" panose="020B0702040204020203" pitchFamily="34" charset="0"/>
            </a:endParaRPr>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3688" y="1592796"/>
            <a:ext cx="5091673" cy="5091673"/>
          </a:xfrm>
          <a:prstGeom prst="rect">
            <a:avLst/>
          </a:prstGeom>
        </p:spPr>
      </p:pic>
      <p:pic>
        <p:nvPicPr>
          <p:cNvPr id="13"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7" action="ppaction://hlinksldjump" tooltip="Reported catches of oceanic whitetip sharks may be affected by the implementation of no-retention regulations in several t-RFMOs since 2010 (depending, inter alia, on whether reported catches include discards)--see Management Measure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632340" y="4006850"/>
            <a:ext cx="468052" cy="468052"/>
          </a:xfrm>
          <a:prstGeom prst="rect">
            <a:avLst/>
          </a:prstGeom>
        </p:spPr>
      </p:pic>
      <p:pic>
        <p:nvPicPr>
          <p:cNvPr id="15" name="Picture 14">
            <a:hlinkClick r:id="rId7" action="ppaction://hlinksldjump" tooltip="Reported catches of oceanic whitetip sharks are dominated by very high reports by India in 2013-2014.  It is doubtful that this reflects any trends given the sudden appearance of this species in Indian catches and the likely depleted state of the stock"/>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598073" y="3068960"/>
            <a:ext cx="468052" cy="468052"/>
          </a:xfrm>
          <a:prstGeom prst="rect">
            <a:avLst/>
          </a:prstGeom>
        </p:spPr>
      </p:pic>
    </p:spTree>
    <p:extLst>
      <p:ext uri="{BB962C8B-B14F-4D97-AF65-F5344CB8AC3E}">
        <p14:creationId xmlns:p14="http://schemas.microsoft.com/office/powerpoint/2010/main" val="390785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Oceanic Whitetip Shark&gt; Ecological Risk</a:t>
            </a:r>
          </a:p>
        </p:txBody>
      </p:sp>
      <p:graphicFrame>
        <p:nvGraphicFramePr>
          <p:cNvPr id="11" name="Table 10"/>
          <p:cNvGraphicFramePr>
            <a:graphicFrameLocks noGrp="1"/>
          </p:cNvGraphicFramePr>
          <p:nvPr>
            <p:extLst>
              <p:ext uri="{D42A27DB-BD31-4B8C-83A1-F6EECF244321}">
                <p14:modId xmlns:p14="http://schemas.microsoft.com/office/powerpoint/2010/main" val="3478633555"/>
              </p:ext>
            </p:extLst>
          </p:nvPr>
        </p:nvGraphicFramePr>
        <p:xfrm>
          <a:off x="827584" y="2400888"/>
          <a:ext cx="7056784" cy="2595245"/>
        </p:xfrm>
        <a:graphic>
          <a:graphicData uri="http://schemas.openxmlformats.org/drawingml/2006/table">
            <a:tbl>
              <a:tblPr firstRow="1" bandRow="1">
                <a:tableStyleId>{5C22544A-7EE6-4342-B048-85BDC9FD1C3A}</a:tableStyleId>
              </a:tblPr>
              <a:tblGrid>
                <a:gridCol w="1726856">
                  <a:extLst>
                    <a:ext uri="{9D8B030D-6E8A-4147-A177-3AD203B41FA5}">
                      <a16:colId xmlns:a16="http://schemas.microsoft.com/office/drawing/2014/main" val="20000"/>
                    </a:ext>
                  </a:extLst>
                </a:gridCol>
                <a:gridCol w="1726856">
                  <a:extLst>
                    <a:ext uri="{9D8B030D-6E8A-4147-A177-3AD203B41FA5}">
                      <a16:colId xmlns:a16="http://schemas.microsoft.com/office/drawing/2014/main" val="20001"/>
                    </a:ext>
                  </a:extLst>
                </a:gridCol>
                <a:gridCol w="1074076">
                  <a:extLst>
                    <a:ext uri="{9D8B030D-6E8A-4147-A177-3AD203B41FA5}">
                      <a16:colId xmlns:a16="http://schemas.microsoft.com/office/drawing/2014/main" val="20002"/>
                    </a:ext>
                  </a:extLst>
                </a:gridCol>
                <a:gridCol w="1386869">
                  <a:extLst>
                    <a:ext uri="{9D8B030D-6E8A-4147-A177-3AD203B41FA5}">
                      <a16:colId xmlns:a16="http://schemas.microsoft.com/office/drawing/2014/main" val="20003"/>
                    </a:ext>
                  </a:extLst>
                </a:gridCol>
                <a:gridCol w="1142127">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a:t>
                      </a:r>
                      <a:r>
                        <a:rPr lang="en-US" sz="18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Species</a:t>
                      </a:r>
                    </a:p>
                    <a:p>
                      <a:endParaRPr lang="en-US" dirty="0"/>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Ocean</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Fishery</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Risk Ranking</a:t>
                      </a:r>
                    </a:p>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0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a:t>
                      </a:r>
                      <a:r>
                        <a:rPr lang="en-US" sz="1000" b="1"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0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most vulnerable)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See</a:t>
                      </a:r>
                    </a:p>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full regional ranking?</a:t>
                      </a:r>
                      <a:r>
                        <a:rPr lang="en-US" sz="16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pPr algn="ctr"/>
                      <a:r>
                        <a:rPr lang="en-US" sz="1200" dirty="0">
                          <a:latin typeface="Segoe UI Semibold" panose="020B0702040204020203" pitchFamily="34" charset="0"/>
                          <a:cs typeface="Segoe UI Semibold" panose="020B0702040204020203" pitchFamily="34" charset="0"/>
                        </a:rPr>
                        <a:t>Oceanic Whitetip</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Eastern Pacific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6</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9</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1200" dirty="0">
                          <a:latin typeface="Segoe UI Semibold" panose="020B0702040204020203" pitchFamily="34" charset="0"/>
                          <a:cs typeface="Segoe UI Semibold" panose="020B0702040204020203" pitchFamily="34" charset="0"/>
                        </a:rPr>
                        <a:t>Oceanic Whitetip</a:t>
                      </a:r>
                    </a:p>
                  </a:txBody>
                  <a:tcPr marL="9525" marR="9525" marT="9525" marB="0">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Atlantic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8</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1200" dirty="0">
                          <a:latin typeface="Segoe UI Semibold" panose="020B0702040204020203" pitchFamily="34" charset="0"/>
                          <a:cs typeface="Segoe UI Semibold" panose="020B0702040204020203" pitchFamily="34" charset="0"/>
                        </a:rPr>
                        <a:t>Oceanic Whitetip</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1</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st</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of 17</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US" sz="1200" dirty="0">
                          <a:latin typeface="Segoe UI Semibold" panose="020B0702040204020203" pitchFamily="34" charset="0"/>
                          <a:cs typeface="Segoe UI Semibold" panose="020B0702040204020203" pitchFamily="34" charset="0"/>
                        </a:rPr>
                        <a:t>Oceanic Whitetip</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5</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16</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US" sz="1200" dirty="0">
                          <a:latin typeface="Segoe UI Semibold" panose="020B0702040204020203" pitchFamily="34" charset="0"/>
                          <a:cs typeface="Segoe UI Semibold" panose="020B0702040204020203" pitchFamily="34" charset="0"/>
                        </a:rPr>
                        <a:t>Oceanic Whitetip</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Western</a:t>
                      </a:r>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Central Pacific</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baseline="0"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2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22</a:t>
                      </a:r>
                      <a:r>
                        <a:rPr lang="en-US" sz="12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nd</a:t>
                      </a:r>
                      <a:r>
                        <a:rPr lang="en-US" sz="12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of 22</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3" name="Right Arrow 12">
            <a:hlinkClick r:id="rId4" action="ppaction://hlinksldjump"/>
          </p:cNvPr>
          <p:cNvSpPr/>
          <p:nvPr/>
        </p:nvSpPr>
        <p:spPr>
          <a:xfrm>
            <a:off x="7125115" y="3248980"/>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hlinkClick r:id="rId5" action="ppaction://hlinksldjump"/>
          </p:cNvPr>
          <p:cNvSpPr/>
          <p:nvPr/>
        </p:nvSpPr>
        <p:spPr>
          <a:xfrm>
            <a:off x="7128284" y="3573016"/>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hlinkClick r:id="rId6" action="ppaction://hlinksldjump"/>
          </p:cNvPr>
          <p:cNvSpPr/>
          <p:nvPr/>
        </p:nvSpPr>
        <p:spPr>
          <a:xfrm>
            <a:off x="7116749" y="4365104"/>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hlinkClick r:id="rId7" action="ppaction://hlinksldjump"/>
          </p:cNvPr>
          <p:cNvSpPr/>
          <p:nvPr/>
        </p:nvSpPr>
        <p:spPr>
          <a:xfrm>
            <a:off x="7116749" y="4689140"/>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rId8" action="ppaction://hlinksldjump"/>
          </p:cNvPr>
          <p:cNvSpPr/>
          <p:nvPr/>
        </p:nvSpPr>
        <p:spPr>
          <a:xfrm>
            <a:off x="7128284" y="3969060"/>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hlinkClick r:id="rId9"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9" name="TextBox 18">
            <a:hlinkClick r:id="rId10"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21" name="Picture 2" descr="C:\Users\shelley.clarke\AppData\Local\Microsoft\Windows\INetCache\IE\ISEM6PSG\Info_sign_font_awesome.svg[1].png">
            <a:hlinkClick r:id="rId11" action="ppaction://hlinksldjump" tooltip="Data Sources:  EPO (IATTC paper SAC06/07), Atlantic (ICCAT study in 2012), Indian (IOTC paper 2012-SC15-INF10), Western and Central Pacific (Kirby and Molony 2006)"/>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63788" y="5970440"/>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hlinkClick r:id="rId11" action="ppaction://hlinksldjump" tooltip="You can see the full list of species and their rankings for each of the regional studies by clicking on the arrows below"/>
          </p:cNvPr>
          <p:cNvPicPr>
            <a:picLocks noChangeAspect="1"/>
          </p:cNvPicPr>
          <p:nvPr/>
        </p:nvPicPr>
        <p:blipFill rotWithShape="1">
          <a:blip r:embed="rId13" cstate="print">
            <a:extLst>
              <a:ext uri="{28A0092B-C50C-407E-A947-70E740481C1C}">
                <a14:useLocalDpi xmlns:a14="http://schemas.microsoft.com/office/drawing/2010/main" val="0"/>
              </a:ext>
            </a:extLst>
          </a:blip>
          <a:srcRect l="54285" t="6264" r="28651" b="76668"/>
          <a:stretch/>
        </p:blipFill>
        <p:spPr>
          <a:xfrm>
            <a:off x="7020272" y="1880828"/>
            <a:ext cx="468052" cy="468052"/>
          </a:xfrm>
          <a:prstGeom prst="rect">
            <a:avLst/>
          </a:prstGeom>
        </p:spPr>
      </p:pic>
    </p:spTree>
    <p:extLst>
      <p:ext uri="{BB962C8B-B14F-4D97-AF65-F5344CB8AC3E}">
        <p14:creationId xmlns:p14="http://schemas.microsoft.com/office/powerpoint/2010/main" val="3526644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862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32656"/>
            <a:ext cx="7858225"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Oceanic Whitetip &gt; Stock Assessments</a:t>
            </a:r>
          </a:p>
        </p:txBody>
      </p:sp>
      <p:graphicFrame>
        <p:nvGraphicFramePr>
          <p:cNvPr id="10" name="Table 9"/>
          <p:cNvGraphicFramePr>
            <a:graphicFrameLocks noGrp="1"/>
          </p:cNvGraphicFramePr>
          <p:nvPr>
            <p:extLst>
              <p:ext uri="{D42A27DB-BD31-4B8C-83A1-F6EECF244321}">
                <p14:modId xmlns:p14="http://schemas.microsoft.com/office/powerpoint/2010/main" val="989237959"/>
              </p:ext>
            </p:extLst>
          </p:nvPr>
        </p:nvGraphicFramePr>
        <p:xfrm>
          <a:off x="1510638" y="1628800"/>
          <a:ext cx="3696204" cy="4464496"/>
        </p:xfrm>
        <a:graphic>
          <a:graphicData uri="http://schemas.openxmlformats.org/drawingml/2006/table">
            <a:tbl>
              <a:tblPr firstRow="1" bandRow="1">
                <a:tableStyleId>{5C22544A-7EE6-4342-B048-85BDC9FD1C3A}</a:tableStyleId>
              </a:tblPr>
              <a:tblGrid>
                <a:gridCol w="1211928">
                  <a:extLst>
                    <a:ext uri="{9D8B030D-6E8A-4147-A177-3AD203B41FA5}">
                      <a16:colId xmlns:a16="http://schemas.microsoft.com/office/drawing/2014/main" val="20000"/>
                    </a:ext>
                  </a:extLst>
                </a:gridCol>
                <a:gridCol w="2484276">
                  <a:extLst>
                    <a:ext uri="{9D8B030D-6E8A-4147-A177-3AD203B41FA5}">
                      <a16:colId xmlns:a16="http://schemas.microsoft.com/office/drawing/2014/main" val="20001"/>
                    </a:ext>
                  </a:extLst>
                </a:gridCol>
              </a:tblGrid>
              <a:tr h="477031">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Ocean</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a:txBody>
                    <a:bodyPr/>
                    <a:lstStyle/>
                    <a:p>
                      <a:pPr algn="ctr" fontAlgn="b"/>
                      <a:r>
                        <a:rPr lang="en-US" sz="1400" b="0" i="0" u="none" strike="noStrike" dirty="0">
                          <a:solidFill>
                            <a:srgbClr val="000000"/>
                          </a:solidFill>
                          <a:effectLst/>
                          <a:latin typeface="Segoe UI Semibold" panose="020B0702040204020203" pitchFamily="34" charset="0"/>
                          <a:cs typeface="Segoe UI Semibold" panose="020B0702040204020203" pitchFamily="34" charset="0"/>
                        </a:rPr>
                        <a:t>Western Central Pacific</a:t>
                      </a: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extLst>
                  <a:ext uri="{0D108BD9-81ED-4DB2-BD59-A6C34878D82A}">
                    <a16:rowId xmlns:a16="http://schemas.microsoft.com/office/drawing/2014/main" val="10000"/>
                  </a:ext>
                </a:extLst>
              </a:tr>
              <a:tr h="241581">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Stock</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Tropical</a:t>
                      </a:r>
                      <a:endParaRPr lang="en-US" sz="11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998">
                <a:tc>
                  <a:txBody>
                    <a:bodyPr/>
                    <a:lstStyle/>
                    <a:p>
                      <a:pPr marL="114300" indent="-114300"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 Last Assessed</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2012</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998">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Overfished?</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Yes</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3998">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Overfishing?</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Yes</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91322">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Notes</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err="1">
                          <a:solidFill>
                            <a:srgbClr val="000000"/>
                          </a:solidFill>
                          <a:effectLst/>
                          <a:latin typeface="Segoe UI Semibold" panose="020B0702040204020203" pitchFamily="34" charset="0"/>
                          <a:cs typeface="Segoe UI Semibold" panose="020B0702040204020203" pitchFamily="34" charset="0"/>
                        </a:rPr>
                        <a:t>F</a:t>
                      </a:r>
                      <a:r>
                        <a:rPr lang="en-US" sz="1100" b="0" i="0" u="none" strike="noStrike" baseline="-25000" dirty="0" err="1">
                          <a:solidFill>
                            <a:srgbClr val="000000"/>
                          </a:solidFill>
                          <a:effectLst/>
                          <a:latin typeface="Segoe UI Semibold" panose="020B0702040204020203" pitchFamily="34" charset="0"/>
                          <a:cs typeface="Segoe UI Semibold" panose="020B0702040204020203" pitchFamily="34" charset="0"/>
                        </a:rPr>
                        <a:t>current</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/F</a:t>
                      </a:r>
                      <a:r>
                        <a:rPr lang="en-US" sz="1100" b="0" i="0" u="none" strike="noStrike" baseline="-25000" dirty="0">
                          <a:solidFill>
                            <a:srgbClr val="000000"/>
                          </a:solidFill>
                          <a:effectLst/>
                          <a:latin typeface="Segoe UI Semibold" panose="020B0702040204020203" pitchFamily="34" charset="0"/>
                          <a:cs typeface="Segoe UI Semibold" panose="020B0702040204020203" pitchFamily="34" charset="0"/>
                        </a:rPr>
                        <a:t>MSY</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 = 6.5; biomass estimated at 7% of virgin (or 15% of </a:t>
                      </a:r>
                      <a:r>
                        <a:rPr lang="en-US" sz="1100" b="0" i="0" u="none" strike="noStrike" dirty="0" err="1">
                          <a:solidFill>
                            <a:srgbClr val="000000"/>
                          </a:solidFill>
                          <a:effectLst/>
                          <a:latin typeface="Segoe UI Semibold" panose="020B0702040204020203" pitchFamily="34" charset="0"/>
                          <a:cs typeface="Segoe UI Semibold" panose="020B0702040204020203" pitchFamily="34" charset="0"/>
                        </a:rPr>
                        <a:t>SB</a:t>
                      </a:r>
                      <a:r>
                        <a:rPr lang="en-US" sz="1100" b="0" i="0" u="none" strike="noStrike" baseline="-25000" dirty="0" err="1">
                          <a:solidFill>
                            <a:srgbClr val="000000"/>
                          </a:solidFill>
                          <a:effectLst/>
                          <a:latin typeface="Segoe UI Semibold" panose="020B0702040204020203" pitchFamily="34" charset="0"/>
                          <a:cs typeface="Segoe UI Semibold" panose="020B0702040204020203" pitchFamily="34" charset="0"/>
                        </a:rPr>
                        <a:t>msy</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784">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Links</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13"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5769260"/>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hlinkClick r:id="rId6"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5" name="TextBox 14">
            <a:hlinkClick r:id="rId7"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1" name="Picture 3" descr="C:\Users\shelley.clarke\AppData\Local\Microsoft\Windows\INetCache\IE\CJMI6BO2\1390060157[1].png">
            <a:hlinkClick r:id="rId8" action="ppaction://hlinksldjump" tooltip="If the link opens in a window behind this screen (and you can't see it), press ALT+TAB to switch windows"/>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827584" y="5646784"/>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693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Oceanic Whitetip Sharks&gt; Management Measures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p:cNvGraphicFramePr>
            <a:graphicFrameLocks noGrp="1"/>
          </p:cNvGraphicFramePr>
          <p:nvPr>
            <p:extLst>
              <p:ext uri="{D42A27DB-BD31-4B8C-83A1-F6EECF244321}">
                <p14:modId xmlns:p14="http://schemas.microsoft.com/office/powerpoint/2010/main" val="26261900"/>
              </p:ext>
            </p:extLst>
          </p:nvPr>
        </p:nvGraphicFramePr>
        <p:xfrm>
          <a:off x="575556" y="1880828"/>
          <a:ext cx="8064896" cy="1854200"/>
        </p:xfrm>
        <a:graphic>
          <a:graphicData uri="http://schemas.openxmlformats.org/drawingml/2006/table">
            <a:tbl>
              <a:tblPr firstRow="1" bandRow="1">
                <a:tableStyleId>{5C22544A-7EE6-4342-B048-85BDC9FD1C3A}</a:tableStyleId>
              </a:tblPr>
              <a:tblGrid>
                <a:gridCol w="1195870">
                  <a:extLst>
                    <a:ext uri="{9D8B030D-6E8A-4147-A177-3AD203B41FA5}">
                      <a16:colId xmlns:a16="http://schemas.microsoft.com/office/drawing/2014/main" val="20000"/>
                    </a:ext>
                  </a:extLst>
                </a:gridCol>
                <a:gridCol w="1195870">
                  <a:extLst>
                    <a:ext uri="{9D8B030D-6E8A-4147-A177-3AD203B41FA5}">
                      <a16:colId xmlns:a16="http://schemas.microsoft.com/office/drawing/2014/main" val="20001"/>
                    </a:ext>
                  </a:extLst>
                </a:gridCol>
                <a:gridCol w="674636">
                  <a:extLst>
                    <a:ext uri="{9D8B030D-6E8A-4147-A177-3AD203B41FA5}">
                      <a16:colId xmlns:a16="http://schemas.microsoft.com/office/drawing/2014/main" val="20002"/>
                    </a:ext>
                  </a:extLst>
                </a:gridCol>
                <a:gridCol w="1042620">
                  <a:extLst>
                    <a:ext uri="{9D8B030D-6E8A-4147-A177-3AD203B41FA5}">
                      <a16:colId xmlns:a16="http://schemas.microsoft.com/office/drawing/2014/main" val="20003"/>
                    </a:ext>
                  </a:extLst>
                </a:gridCol>
                <a:gridCol w="3066530">
                  <a:extLst>
                    <a:ext uri="{9D8B030D-6E8A-4147-A177-3AD203B41FA5}">
                      <a16:colId xmlns:a16="http://schemas.microsoft.com/office/drawing/2014/main" val="20004"/>
                    </a:ext>
                  </a:extLst>
                </a:gridCol>
                <a:gridCol w="889370">
                  <a:extLst>
                    <a:ext uri="{9D8B030D-6E8A-4147-A177-3AD203B41FA5}">
                      <a16:colId xmlns:a16="http://schemas.microsoft.com/office/drawing/2014/main" val="20005"/>
                    </a:ext>
                  </a:extLst>
                </a:gridCol>
              </a:tblGrid>
              <a:tr h="370840">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t-RFMO</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Measure</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Key Concepts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extLst>
                  <a:ext uri="{0D108BD9-81ED-4DB2-BD59-A6C34878D82A}">
                    <a16:rowId xmlns:a16="http://schemas.microsoft.com/office/drawing/2014/main" val="10000"/>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IATTC</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C-11-10 </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2011</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oceanic whitetip</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prohibits retention; encourages prompt release; reporting of discards </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ICCAT</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2010-07</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2010</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oceanic whitetip</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prohibits retention, data submission</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IOTC</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2013-06</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2013</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oceanic whitetip</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prohibition on retention; prompt release unharmed; data submission; research</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WCPFC</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2011-04</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2011</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oceanic whitetip</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prohibition on retention; prompt release unharmed; data submission; research</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16"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0036" y="2312876"/>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shelley.clarke\AppData\Local\Microsoft\Windows\INetCache\IE\CJMI6BO2\495px-Book3.svg[1].png">
            <a:hlinkClick r:id="rId6"/>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2331" y="2708920"/>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shelley.clarke\AppData\Local\Microsoft\Windows\INetCache\IE\CJMI6BO2\495px-Book3.svg[1].png">
            <a:hlinkClick r:id="r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1842" y="3068960"/>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shelley.clarke\AppData\Local\Microsoft\Windows\INetCache\IE\CJMI6BO2\495px-Book3.svg[1].png">
            <a:hlinkClick r:id="rId8"/>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4648" y="3429000"/>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367644" y="4689140"/>
            <a:ext cx="3627532" cy="553998"/>
          </a:xfrm>
          <a:prstGeom prst="rect">
            <a:avLst/>
          </a:prstGeom>
          <a:noFill/>
        </p:spPr>
        <p:txBody>
          <a:bodyPr wrap="none" rtlCol="0">
            <a:spAutoFit/>
          </a:bodyPr>
          <a:lstStyle/>
          <a:p>
            <a:r>
              <a:rPr lang="en-US" sz="1200" dirty="0">
                <a:solidFill>
                  <a:srgbClr val="000000"/>
                </a:solidFill>
                <a:latin typeface="Segoe UI Semibold" panose="020B0702040204020203" pitchFamily="34" charset="0"/>
                <a:ea typeface="Segoe UI Black" panose="020B0A02040204020203" pitchFamily="34" charset="0"/>
                <a:cs typeface="Segoe UI Semibold" panose="020B0702040204020203" pitchFamily="34" charset="0"/>
              </a:rPr>
              <a:t>For measures that apply to all sharks, click here:   </a:t>
            </a:r>
          </a:p>
          <a:p>
            <a:endParaRPr lang="en-US" dirty="0"/>
          </a:p>
        </p:txBody>
      </p:sp>
      <p:pic>
        <p:nvPicPr>
          <p:cNvPr id="21" name="Picture 20">
            <a:hlinkClick r:id="rId9" action="ppaction://hlinksldjump"/>
          </p:cNvPr>
          <p:cNvPicPr>
            <a:picLocks noChangeAspect="1"/>
          </p:cNvPicPr>
          <p:nvPr/>
        </p:nvPicPr>
        <p:blipFill rotWithShape="1">
          <a:blip r:embed="rId10" cstate="print">
            <a:grayscl/>
            <a:extLst>
              <a:ext uri="{28A0092B-C50C-407E-A947-70E740481C1C}">
                <a14:useLocalDpi xmlns:a14="http://schemas.microsoft.com/office/drawing/2010/main" val="0"/>
              </a:ext>
            </a:extLst>
          </a:blip>
          <a:srcRect l="10010" t="57333" r="64654" b="5328"/>
          <a:stretch/>
        </p:blipFill>
        <p:spPr>
          <a:xfrm>
            <a:off x="4814020" y="4581128"/>
            <a:ext cx="362312" cy="533933"/>
          </a:xfrm>
          <a:prstGeom prst="rect">
            <a:avLst/>
          </a:prstGeom>
        </p:spPr>
      </p:pic>
      <p:sp>
        <p:nvSpPr>
          <p:cNvPr id="22" name="TextBox 21">
            <a:hlinkClick r:id="rId11"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23" name="TextBox 22">
            <a:hlinkClick r:id="rId12"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25" name="Picture 3" descr="C:\Users\shelley.clarke\AppData\Local\Microsoft\Windows\INetCache\IE\CJMI6BO2\1390060157[1].png">
            <a:hlinkClick r:id="rId13" action="ppaction://hlinksldjump" tooltip="If the link opens in a window behind this screen (and you can't see it) try pressing ALT+TAB to switch windows"/>
          </p:cNvPr>
          <p:cNvPicPr>
            <a:picLocks noChangeAspect="1" noChangeArrowheads="1"/>
          </p:cNvPicPr>
          <p:nvPr/>
        </p:nvPicPr>
        <p:blipFill>
          <a:blip r:embed="rId14" cstate="print">
            <a:biLevel thresh="75000"/>
            <a:extLst>
              <a:ext uri="{28A0092B-C50C-407E-A947-70E740481C1C}">
                <a14:useLocalDpi xmlns:a14="http://schemas.microsoft.com/office/drawing/2010/main" val="0"/>
              </a:ext>
            </a:extLst>
          </a:blip>
          <a:srcRect/>
          <a:stretch>
            <a:fillRect/>
          </a:stretch>
        </p:blipFill>
        <p:spPr bwMode="auto">
          <a:xfrm>
            <a:off x="7964298" y="1358900"/>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102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a:bodyPr>
          <a:lstStyle/>
          <a:p>
            <a:pPr algn="l"/>
            <a:r>
              <a:rPr lang="en-US" dirty="0">
                <a:latin typeface="Segoe UI Semibold" panose="020B0702040204020203" pitchFamily="34" charset="0"/>
                <a:cs typeface="Segoe UI Semibold" panose="020B0702040204020203" pitchFamily="34" charset="0"/>
              </a:rPr>
              <a:t>Thresher Sharks &gt;</a:t>
            </a:r>
          </a:p>
        </p:txBody>
      </p:sp>
      <p:sp>
        <p:nvSpPr>
          <p:cNvPr id="8" name="TextBox 7">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2" name="TextBox 11">
            <a:hlinkClick r:id="rId5" action="ppaction://hlinksldjump"/>
          </p:cNvPr>
          <p:cNvSpPr txBox="1"/>
          <p:nvPr/>
        </p:nvSpPr>
        <p:spPr>
          <a:xfrm>
            <a:off x="1799692" y="2167246"/>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t-RFMO</a:t>
            </a:r>
          </a:p>
        </p:txBody>
      </p:sp>
      <p:sp>
        <p:nvSpPr>
          <p:cNvPr id="13" name="TextBox 12">
            <a:hlinkClick r:id="rId6" action="ppaction://hlinksldjump"/>
          </p:cNvPr>
          <p:cNvSpPr txBox="1"/>
          <p:nvPr/>
        </p:nvSpPr>
        <p:spPr>
          <a:xfrm>
            <a:off x="1799692"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Gear Type</a:t>
            </a:r>
          </a:p>
        </p:txBody>
      </p:sp>
      <p:sp>
        <p:nvSpPr>
          <p:cNvPr id="14" name="TextBox 13">
            <a:hlinkClick r:id="rId7" action="ppaction://hlinksldjump"/>
          </p:cNvPr>
          <p:cNvSpPr txBox="1"/>
          <p:nvPr/>
        </p:nvSpPr>
        <p:spPr>
          <a:xfrm>
            <a:off x="1811338" y="3703221"/>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Flag State</a:t>
            </a:r>
          </a:p>
        </p:txBody>
      </p:sp>
      <p:sp>
        <p:nvSpPr>
          <p:cNvPr id="17" name="TextBox 16">
            <a:hlinkClick r:id="rId8" action="ppaction://hlinksldjump"/>
          </p:cNvPr>
          <p:cNvSpPr txBox="1"/>
          <p:nvPr/>
        </p:nvSpPr>
        <p:spPr>
          <a:xfrm>
            <a:off x="4858508"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Stock Assessment</a:t>
            </a:r>
          </a:p>
        </p:txBody>
      </p:sp>
      <p:sp>
        <p:nvSpPr>
          <p:cNvPr id="18" name="TextBox 17">
            <a:hlinkClick r:id="rId9" action="ppaction://hlinksldjump"/>
          </p:cNvPr>
          <p:cNvSpPr txBox="1"/>
          <p:nvPr/>
        </p:nvSpPr>
        <p:spPr>
          <a:xfrm>
            <a:off x="4860976" y="3631723"/>
            <a:ext cx="2197768" cy="584775"/>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Management Measures</a:t>
            </a:r>
          </a:p>
        </p:txBody>
      </p:sp>
      <p:sp>
        <p:nvSpPr>
          <p:cNvPr id="19" name="TextBox 18">
            <a:hlinkClick r:id="rId10" action="ppaction://hlinksldjump"/>
          </p:cNvPr>
          <p:cNvSpPr txBox="1"/>
          <p:nvPr/>
        </p:nvSpPr>
        <p:spPr>
          <a:xfrm>
            <a:off x="4844716" y="2160619"/>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Ecological Risk</a:t>
            </a:r>
          </a:p>
        </p:txBody>
      </p:sp>
      <p:pic>
        <p:nvPicPr>
          <p:cNvPr id="1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51290" y="548680"/>
            <a:ext cx="2971800" cy="1111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895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9094" y="373380"/>
            <a:ext cx="7812505" cy="1143000"/>
          </a:xfrm>
        </p:spPr>
        <p:txBody>
          <a:bodyPr>
            <a:normAutofit/>
          </a:bodyPr>
          <a:lstStyle/>
          <a:p>
            <a:pPr algn="l"/>
            <a:r>
              <a:rPr lang="en-US" sz="3600" dirty="0">
                <a:latin typeface="Segoe UI Semibold" panose="020B0702040204020203" pitchFamily="34" charset="0"/>
                <a:cs typeface="Segoe UI Semibold" panose="020B0702040204020203" pitchFamily="34" charset="0"/>
              </a:rPr>
              <a:t>Thresher Sharks &gt;Catch by t-RFMO</a:t>
            </a:r>
          </a:p>
        </p:txBody>
      </p:sp>
      <p:sp>
        <p:nvSpPr>
          <p:cNvPr id="8" name="TextBox 7">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704" y="1755775"/>
            <a:ext cx="4572000" cy="4572000"/>
          </a:xfrm>
          <a:prstGeom prst="rect">
            <a:avLst/>
          </a:prstGeom>
        </p:spPr>
      </p:pic>
      <p:pic>
        <p:nvPicPr>
          <p:cNvPr id="12" name="Picture 11">
            <a:hlinkClick r:id="rId7" action="ppaction://hlinksldjump" tooltip="Bear in mind that these figures reflect when each t-RFMO began requiring the reporting of this species on logsheets.  Also, some t-RFMOs/flag States only require reporting of fully retained shark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598073" y="4041775"/>
            <a:ext cx="468052" cy="468052"/>
          </a:xfrm>
          <a:prstGeom prst="rect">
            <a:avLst/>
          </a:prstGeom>
        </p:spPr>
      </p:pic>
      <p:pic>
        <p:nvPicPr>
          <p:cNvPr id="13" name="Picture 12">
            <a:hlinkClick r:id="rId7" action="ppaction://hlinksldjump" tooltip="IATTC does not require sharks to be reported to species on logsheets (see IATTC catches on sharks-unidentified plot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2627784" y="6204466"/>
            <a:ext cx="468052" cy="468052"/>
          </a:xfrm>
          <a:prstGeom prst="rect">
            <a:avLst/>
          </a:prstGeom>
        </p:spPr>
      </p:pic>
      <p:pic>
        <p:nvPicPr>
          <p:cNvPr id="14" name="Picture 13">
            <a:hlinkClick r:id="rId7" action="ppaction://hlinksldjump" tooltip="CCSBT data are only available for blue, makos and porbeagle sharks for 2010-2013."/>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5450557" y="6251904"/>
            <a:ext cx="468052" cy="468052"/>
          </a:xfrm>
          <a:prstGeom prst="rect">
            <a:avLst/>
          </a:prstGeom>
        </p:spPr>
      </p:pic>
      <p:pic>
        <p:nvPicPr>
          <p:cNvPr id="15"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7" action="ppaction://hlinksldjump" tooltip="Thresher sharks (species unspecified) were first required to be reported on logsheets to the WCPFC in 2009"/>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4860032" y="6263654"/>
            <a:ext cx="468052" cy="468052"/>
          </a:xfrm>
          <a:prstGeom prst="rect">
            <a:avLst/>
          </a:prstGeom>
        </p:spPr>
      </p:pic>
      <p:pic>
        <p:nvPicPr>
          <p:cNvPr id="18" name="Picture 17">
            <a:hlinkClick r:id="rId7" action="ppaction://hlinksldjump" tooltip="Where there are problems with reported shark catch data IOTC Secretariat estimates these data.  This may be why IOTC catches are often higher than for other t-RFMO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4083478" y="6290412"/>
            <a:ext cx="468052" cy="468052"/>
          </a:xfrm>
          <a:prstGeom prst="rect">
            <a:avLst/>
          </a:prstGeom>
        </p:spPr>
      </p:pic>
    </p:spTree>
    <p:extLst>
      <p:ext uri="{BB962C8B-B14F-4D97-AF65-F5344CB8AC3E}">
        <p14:creationId xmlns:p14="http://schemas.microsoft.com/office/powerpoint/2010/main" val="2876693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9094" y="373380"/>
            <a:ext cx="8325453" cy="1143000"/>
          </a:xfrm>
        </p:spPr>
        <p:txBody>
          <a:bodyPr>
            <a:normAutofit/>
          </a:bodyPr>
          <a:lstStyle/>
          <a:p>
            <a:pPr algn="l"/>
            <a:r>
              <a:rPr lang="en-US" dirty="0">
                <a:latin typeface="Segoe UI Semibold" panose="020B0702040204020203" pitchFamily="34" charset="0"/>
                <a:cs typeface="Segoe UI Semibold" panose="020B0702040204020203" pitchFamily="34" charset="0"/>
              </a:rPr>
              <a:t>Thresher Sharks &gt;Catch by Gear</a:t>
            </a:r>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9712" y="1682750"/>
            <a:ext cx="4572000" cy="4572000"/>
          </a:xfrm>
          <a:prstGeom prst="rect">
            <a:avLst/>
          </a:prstGeom>
        </p:spPr>
      </p:pic>
      <p:pic>
        <p:nvPicPr>
          <p:cNvPr id="13"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7" action="ppaction://hlinksldjump" tooltip="Most of the thresher shark catches shown here as &quot;other&quot; gear derive from handline fisheries in the Indian Ocean"/>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496246" y="3194974"/>
            <a:ext cx="468052" cy="468052"/>
          </a:xfrm>
          <a:prstGeom prst="rect">
            <a:avLst/>
          </a:prstGeom>
        </p:spPr>
      </p:pic>
    </p:spTree>
    <p:extLst>
      <p:ext uri="{BB962C8B-B14F-4D97-AF65-F5344CB8AC3E}">
        <p14:creationId xmlns:p14="http://schemas.microsoft.com/office/powerpoint/2010/main" val="937979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73380"/>
            <a:ext cx="7620000" cy="1143000"/>
          </a:xfrm>
        </p:spPr>
        <p:txBody>
          <a:bodyPr/>
          <a:lstStyle/>
          <a:p>
            <a:pPr algn="l"/>
            <a:r>
              <a:rPr lang="en-US" dirty="0">
                <a:latin typeface="Segoe UI Semibold" panose="020B0702040204020203" pitchFamily="34" charset="0"/>
                <a:cs typeface="Segoe UI Semibold" panose="020B0702040204020203" pitchFamily="34" charset="0"/>
              </a:rPr>
              <a:t>References &gt; </a:t>
            </a:r>
          </a:p>
        </p:txBody>
      </p:sp>
      <p:sp>
        <p:nvSpPr>
          <p:cNvPr id="3" name="Content Placeholder 2"/>
          <p:cNvSpPr>
            <a:spLocks noGrp="1"/>
          </p:cNvSpPr>
          <p:nvPr>
            <p:ph idx="1"/>
          </p:nvPr>
        </p:nvSpPr>
        <p:spPr>
          <a:xfrm>
            <a:off x="457200" y="1600200"/>
            <a:ext cx="8229600" cy="5141168"/>
          </a:xfrm>
        </p:spPr>
        <p:txBody>
          <a:bodyPr>
            <a:normAutofit fontScale="92500" lnSpcReduction="10000"/>
          </a:bodyPr>
          <a:lstStyle/>
          <a:p>
            <a:r>
              <a:rPr lang="en-US" sz="1100" dirty="0">
                <a:latin typeface="Frutiger LT Std 45 Light" pitchFamily="34" charset="0"/>
              </a:rPr>
              <a:t>CCSBT</a:t>
            </a:r>
          </a:p>
          <a:p>
            <a:pPr lvl="1"/>
            <a:r>
              <a:rPr lang="en-US" sz="1100" dirty="0">
                <a:latin typeface="Frutiger LT Std 45 Light" pitchFamily="34" charset="0"/>
              </a:rPr>
              <a:t>All data from CCSBT-ERS/1503/06 “Summaries from the 2014 ERSWG Data Exchange”</a:t>
            </a:r>
          </a:p>
          <a:p>
            <a:r>
              <a:rPr lang="en-US" sz="1100" dirty="0">
                <a:latin typeface="Frutiger LT Std 45 Light" pitchFamily="34" charset="0"/>
              </a:rPr>
              <a:t>IATTC</a:t>
            </a:r>
          </a:p>
          <a:p>
            <a:pPr lvl="1"/>
            <a:r>
              <a:rPr lang="en-US" sz="1100" dirty="0">
                <a:latin typeface="Frutiger LT Std 45 Light" pitchFamily="34" charset="0"/>
              </a:rPr>
              <a:t>Data downloaded from </a:t>
            </a:r>
            <a:r>
              <a:rPr lang="en-US" sz="1100" dirty="0">
                <a:latin typeface="Frutiger LT Std 45 Light" pitchFamily="34" charset="0"/>
                <a:hlinkClick r:id="rId2"/>
              </a:rPr>
              <a:t>http://www.iattc.org/CatchReportsDataENG.htm</a:t>
            </a:r>
            <a:r>
              <a:rPr lang="en-US" sz="1100" dirty="0">
                <a:latin typeface="Frutiger LT Std 45 Light" pitchFamily="34" charset="0"/>
              </a:rPr>
              <a:t> </a:t>
            </a:r>
          </a:p>
          <a:p>
            <a:pPr lvl="1"/>
            <a:r>
              <a:rPr lang="en-US" sz="1100" dirty="0">
                <a:latin typeface="Frutiger LT Std 45 Light" pitchFamily="34" charset="0"/>
              </a:rPr>
              <a:t>IATTC (various years).  Fishery Status Reports. – Tuna, Billfishes and Other Pelagic Species in the Eastern Pacific Ocean in 20XX. </a:t>
            </a:r>
            <a:r>
              <a:rPr lang="en-US" sz="1100" dirty="0">
                <a:latin typeface="Frutiger LT Std 45 Light" pitchFamily="34" charset="0"/>
                <a:hlinkClick r:id="rId3"/>
              </a:rPr>
              <a:t>http://www.iattc.org/FisheryStatusReportsENG.htm</a:t>
            </a:r>
            <a:r>
              <a:rPr lang="en-US" sz="1100" dirty="0">
                <a:latin typeface="Frutiger LT Std 45 Light" pitchFamily="34" charset="0"/>
              </a:rPr>
              <a:t> </a:t>
            </a:r>
          </a:p>
          <a:p>
            <a:pPr lvl="1"/>
            <a:r>
              <a:rPr lang="en-US" sz="1100" dirty="0">
                <a:latin typeface="Frutiger LT Std 45 Light" pitchFamily="34" charset="0"/>
              </a:rPr>
              <a:t>IATTC (various years).  AIDCP (MOP) Reports. </a:t>
            </a:r>
            <a:r>
              <a:rPr lang="en-US" sz="1100" dirty="0">
                <a:latin typeface="Frutiger LT Std 45 Light" pitchFamily="34" charset="0"/>
                <a:hlinkClick r:id="rId4"/>
              </a:rPr>
              <a:t>http://www.iattc.org/AIDCP-Reports-IDCPENG.htm</a:t>
            </a:r>
            <a:endParaRPr lang="en-US" sz="1100" dirty="0">
              <a:latin typeface="Frutiger LT Std 45 Light" pitchFamily="34" charset="0"/>
            </a:endParaRPr>
          </a:p>
          <a:p>
            <a:pPr lvl="1"/>
            <a:r>
              <a:rPr lang="en-US" sz="1100" dirty="0" err="1">
                <a:latin typeface="Frutiger LT Std 45 Light" pitchFamily="34" charset="0"/>
              </a:rPr>
              <a:t>Murua</a:t>
            </a:r>
            <a:r>
              <a:rPr lang="en-US" sz="1100" dirty="0">
                <a:latin typeface="Frutiger LT Std 45 Light" pitchFamily="34" charset="0"/>
              </a:rPr>
              <a:t>, H., M. N. Santos, P. </a:t>
            </a:r>
            <a:r>
              <a:rPr lang="en-US" sz="1100" dirty="0" err="1">
                <a:latin typeface="Frutiger LT Std 45 Light" pitchFamily="34" charset="0"/>
              </a:rPr>
              <a:t>Chavance</a:t>
            </a:r>
            <a:r>
              <a:rPr lang="en-US" sz="1100" dirty="0">
                <a:latin typeface="Frutiger LT Std 45 Light" pitchFamily="34" charset="0"/>
              </a:rPr>
              <a:t>, J. </a:t>
            </a:r>
            <a:r>
              <a:rPr lang="en-US" sz="1100" dirty="0" err="1">
                <a:latin typeface="Frutiger LT Std 45 Light" pitchFamily="34" charset="0"/>
              </a:rPr>
              <a:t>Amande</a:t>
            </a:r>
            <a:r>
              <a:rPr lang="en-US" sz="1100" dirty="0">
                <a:latin typeface="Frutiger LT Std 45 Light" pitchFamily="34" charset="0"/>
              </a:rPr>
              <a:t>, F. J. </a:t>
            </a:r>
            <a:r>
              <a:rPr lang="en-US" sz="1100" dirty="0" err="1">
                <a:latin typeface="Frutiger LT Std 45 Light" pitchFamily="34" charset="0"/>
              </a:rPr>
              <a:t>Abascal</a:t>
            </a:r>
            <a:r>
              <a:rPr lang="en-US" sz="1100" dirty="0">
                <a:latin typeface="Frutiger LT Std 45 Light" pitchFamily="34" charset="0"/>
              </a:rPr>
              <a:t>, J. </a:t>
            </a:r>
            <a:r>
              <a:rPr lang="en-US" sz="1100" dirty="0" err="1">
                <a:latin typeface="Frutiger LT Std 45 Light" pitchFamily="34" charset="0"/>
              </a:rPr>
              <a:t>Ariz</a:t>
            </a:r>
            <a:r>
              <a:rPr lang="en-US" sz="1100" dirty="0">
                <a:latin typeface="Frutiger LT Std 45 Light" pitchFamily="34" charset="0"/>
              </a:rPr>
              <a:t>, P. Bach, M. </a:t>
            </a:r>
            <a:r>
              <a:rPr lang="en-US" sz="1100" dirty="0" err="1">
                <a:latin typeface="Frutiger LT Std 45 Light" pitchFamily="34" charset="0"/>
              </a:rPr>
              <a:t>Korta</a:t>
            </a:r>
            <a:r>
              <a:rPr lang="en-US" sz="1100" dirty="0">
                <a:latin typeface="Frutiger LT Std 45 Light" pitchFamily="34" charset="0"/>
              </a:rPr>
              <a:t>, F. Poisson, R. Coelho, and B. </a:t>
            </a:r>
            <a:r>
              <a:rPr lang="en-US" sz="1100" dirty="0" err="1">
                <a:latin typeface="Frutiger LT Std 45 Light" pitchFamily="34" charset="0"/>
              </a:rPr>
              <a:t>Seret</a:t>
            </a:r>
            <a:r>
              <a:rPr lang="en-US" sz="1100" dirty="0">
                <a:latin typeface="Frutiger LT Std 45 Light" pitchFamily="34" charset="0"/>
              </a:rPr>
              <a:t>.  2013.  EU project for the Provision of Scientific Advice for the Purpose of the implementation of the EUPOA sharks.  Available online at ec.europa.eu/fisheries/.../studies/sharks/scientific-advice-sharks_en.pdf </a:t>
            </a:r>
          </a:p>
          <a:p>
            <a:pPr lvl="1"/>
            <a:r>
              <a:rPr lang="en-US" sz="1100" dirty="0">
                <a:latin typeface="Frutiger LT Std 45 Light" pitchFamily="34" charset="0"/>
              </a:rPr>
              <a:t>Ecosystem Considerations.  2015.  IATTC Scientific Advisory Committee Report 06/09. </a:t>
            </a:r>
          </a:p>
          <a:p>
            <a:r>
              <a:rPr lang="en-US" sz="1100" dirty="0">
                <a:latin typeface="Frutiger LT Std 45 Light" pitchFamily="34" charset="0"/>
              </a:rPr>
              <a:t>ICCAT</a:t>
            </a:r>
          </a:p>
          <a:p>
            <a:pPr lvl="1"/>
            <a:r>
              <a:rPr lang="en-US" sz="1100" dirty="0">
                <a:latin typeface="Frutiger LT Std 45 Light" pitchFamily="34" charset="0"/>
              </a:rPr>
              <a:t>Data downloaded from </a:t>
            </a:r>
            <a:r>
              <a:rPr lang="en-US" sz="1100" dirty="0">
                <a:latin typeface="Frutiger LT Std 45 Light" pitchFamily="34" charset="0"/>
                <a:hlinkClick r:id="rId5"/>
              </a:rPr>
              <a:t>https://www.iccat.int/en/accesingdb.htm</a:t>
            </a:r>
            <a:r>
              <a:rPr lang="en-US" sz="1100" dirty="0">
                <a:latin typeface="Frutiger LT Std 45 Light" pitchFamily="34" charset="0"/>
              </a:rPr>
              <a:t> </a:t>
            </a:r>
          </a:p>
          <a:p>
            <a:pPr lvl="1"/>
            <a:r>
              <a:rPr lang="en-US" sz="1100" dirty="0">
                <a:latin typeface="Frutiger LT Std 45 Light" pitchFamily="34" charset="0"/>
              </a:rPr>
              <a:t>ICCAT Biennial Reports 2012-13, Parts I &amp; II. </a:t>
            </a:r>
            <a:r>
              <a:rPr lang="en-US" sz="1100" dirty="0">
                <a:latin typeface="Frutiger LT Std 45 Light" pitchFamily="34" charset="0"/>
                <a:hlinkClick r:id="rId6"/>
              </a:rPr>
              <a:t>https://www.iccat.int/en/pubs_biennial.htm</a:t>
            </a:r>
            <a:r>
              <a:rPr lang="en-US" sz="1100" dirty="0">
                <a:latin typeface="Frutiger LT Std 45 Light" pitchFamily="34" charset="0"/>
              </a:rPr>
              <a:t> </a:t>
            </a:r>
          </a:p>
          <a:p>
            <a:pPr lvl="1"/>
            <a:r>
              <a:rPr lang="en-US" sz="1100" dirty="0">
                <a:latin typeface="Frutiger LT Std 45 Light" pitchFamily="34" charset="0"/>
              </a:rPr>
              <a:t>SCRS Executive Summary Sharks. </a:t>
            </a:r>
            <a:r>
              <a:rPr lang="en-US" sz="1100" dirty="0">
                <a:latin typeface="Frutiger LT Std 45 Light" pitchFamily="34" charset="0"/>
                <a:hlinkClick r:id="rId7"/>
              </a:rPr>
              <a:t>https://www.iccat.int/Documents/SCRS/ExecSum/SHK_EN.pdf</a:t>
            </a:r>
            <a:r>
              <a:rPr lang="en-US" sz="1100" dirty="0">
                <a:latin typeface="Frutiger LT Std 45 Light" pitchFamily="34" charset="0"/>
              </a:rPr>
              <a:t> </a:t>
            </a:r>
          </a:p>
          <a:p>
            <a:r>
              <a:rPr lang="en-US" sz="1100" dirty="0">
                <a:latin typeface="Frutiger LT Std 45 Light" pitchFamily="34" charset="0"/>
              </a:rPr>
              <a:t>IOTC</a:t>
            </a:r>
          </a:p>
          <a:p>
            <a:pPr lvl="1"/>
            <a:r>
              <a:rPr lang="en-US" sz="1100" dirty="0">
                <a:latin typeface="Frutiger LT Std 45 Light" pitchFamily="34" charset="0"/>
              </a:rPr>
              <a:t>Data downloaded from </a:t>
            </a:r>
            <a:r>
              <a:rPr lang="en-US" sz="1100" dirty="0">
                <a:latin typeface="Frutiger LT Std 45 Light" pitchFamily="34" charset="0"/>
                <a:hlinkClick r:id="rId8"/>
              </a:rPr>
              <a:t>http://www.iotc.org/data/datasets</a:t>
            </a:r>
            <a:r>
              <a:rPr lang="en-US" sz="1100" dirty="0">
                <a:latin typeface="Frutiger LT Std 45 Light" pitchFamily="34" charset="0"/>
              </a:rPr>
              <a:t> </a:t>
            </a:r>
          </a:p>
          <a:p>
            <a:pPr lvl="1"/>
            <a:r>
              <a:rPr lang="en-US" sz="1100" dirty="0">
                <a:latin typeface="Frutiger LT Std 45 Light" pitchFamily="34" charset="0"/>
              </a:rPr>
              <a:t>Ecological Risk Assessment.  2012.  IOTC Paper 2012-SC15-INF10.</a:t>
            </a:r>
          </a:p>
          <a:p>
            <a:pPr lvl="1"/>
            <a:r>
              <a:rPr lang="en-US" sz="1100" dirty="0">
                <a:latin typeface="Frutiger LT Std 45 Light" pitchFamily="34" charset="0"/>
              </a:rPr>
              <a:t>Update on the Implementation of the IOTC Regional Observer Scheme (IOTC–2015–WPEB11–08)</a:t>
            </a:r>
          </a:p>
          <a:p>
            <a:pPr lvl="1"/>
            <a:r>
              <a:rPr lang="en-US" sz="1100" dirty="0">
                <a:latin typeface="Frutiger LT Std 45 Light" pitchFamily="34" charset="0"/>
              </a:rPr>
              <a:t>Review of the Statistical Data Available for Bycatch Species (IOTC–2015–WPEB11–07)</a:t>
            </a:r>
          </a:p>
          <a:p>
            <a:pPr lvl="1"/>
            <a:r>
              <a:rPr lang="en-US" sz="1100" dirty="0">
                <a:latin typeface="Frutiger LT Std 45 Light" pitchFamily="34" charset="0"/>
              </a:rPr>
              <a:t>Report of the 11th Session of the IOTC Working Party on Ecosystems and Bycatch, </a:t>
            </a:r>
            <a:r>
              <a:rPr lang="en-US" sz="1100" dirty="0" err="1">
                <a:latin typeface="Frutiger LT Std 45 Light" pitchFamily="34" charset="0"/>
              </a:rPr>
              <a:t>Olhão</a:t>
            </a:r>
            <a:r>
              <a:rPr lang="en-US" sz="1100" dirty="0">
                <a:latin typeface="Frutiger LT Std 45 Light" pitchFamily="34" charset="0"/>
              </a:rPr>
              <a:t>, Portugal 7–11 September 2015 (</a:t>
            </a:r>
            <a:r>
              <a:rPr lang="pt-BR" sz="1100" dirty="0">
                <a:latin typeface="Frutiger LT Std 45 Light" pitchFamily="34" charset="0"/>
              </a:rPr>
              <a:t>IOTC–2015–WPEB11–R[E])</a:t>
            </a:r>
          </a:p>
          <a:p>
            <a:r>
              <a:rPr lang="pt-BR" sz="1100" dirty="0">
                <a:latin typeface="Frutiger LT Std 45 Light" pitchFamily="34" charset="0"/>
              </a:rPr>
              <a:t>WCPFC</a:t>
            </a:r>
          </a:p>
          <a:p>
            <a:pPr lvl="1"/>
            <a:r>
              <a:rPr lang="pt-BR" sz="1100" dirty="0">
                <a:latin typeface="Frutiger LT Std 45 Light" pitchFamily="34" charset="0"/>
              </a:rPr>
              <a:t>SPC (Pacific Community).  Catch Effort Query System. </a:t>
            </a:r>
            <a:r>
              <a:rPr lang="pt-BR" sz="1100" dirty="0">
                <a:latin typeface="Frutiger LT Std 45 Light" pitchFamily="34" charset="0"/>
                <a:hlinkClick r:id="rId9"/>
              </a:rPr>
              <a:t>http://www.spc.int/oceanfish/en/ofpsection/data-management/spc-members/dd/247-ces</a:t>
            </a:r>
            <a:r>
              <a:rPr lang="pt-BR" sz="1100" dirty="0">
                <a:latin typeface="Frutiger LT Std 45 Light" pitchFamily="34" charset="0"/>
              </a:rPr>
              <a:t> </a:t>
            </a:r>
          </a:p>
          <a:p>
            <a:pPr lvl="1"/>
            <a:r>
              <a:rPr lang="pt-BR" sz="1100" dirty="0">
                <a:latin typeface="Frutiger LT Std 45 Light" pitchFamily="34" charset="0"/>
              </a:rPr>
              <a:t>SPC (Pacific Community).  L-Best Public Domain Logsheet Data (provided on request)</a:t>
            </a:r>
          </a:p>
          <a:p>
            <a:pPr lvl="1"/>
            <a:r>
              <a:rPr lang="en-US" sz="1100" dirty="0">
                <a:latin typeface="Frutiger LT Std 45 Light" pitchFamily="34" charset="0"/>
              </a:rPr>
              <a:t>SPC (Pacific Community).  Status of ROP Data Management with tables on ROP longline coverage (WCPFC-TCC11-2015-IP05_rev2)</a:t>
            </a:r>
          </a:p>
          <a:p>
            <a:pPr lvl="1"/>
            <a:r>
              <a:rPr lang="en-US" sz="1100" dirty="0">
                <a:latin typeface="Frutiger LT Std 45 Light" pitchFamily="34" charset="0"/>
              </a:rPr>
              <a:t>WCPFC Scientific Committee 2, Summary Report, 2006. </a:t>
            </a:r>
            <a:r>
              <a:rPr lang="en-US" sz="1100" dirty="0">
                <a:latin typeface="Frutiger LT Std 45 Light" pitchFamily="34" charset="0"/>
                <a:hlinkClick r:id="rId10"/>
              </a:rPr>
              <a:t>https://www.wcpfc.int/meetings/2nd-regular-session</a:t>
            </a:r>
            <a:r>
              <a:rPr lang="en-US" sz="1100" dirty="0">
                <a:latin typeface="Frutiger LT Std 45 Light" pitchFamily="34" charset="0"/>
              </a:rPr>
              <a:t> </a:t>
            </a:r>
            <a:endParaRPr lang="pt-BR" sz="1100" dirty="0">
              <a:latin typeface="Frutiger LT Std 45 Light" pitchFamily="34" charset="0"/>
            </a:endParaRPr>
          </a:p>
          <a:p>
            <a:endParaRPr lang="pt-BR" sz="1100" dirty="0">
              <a:latin typeface="Frutiger LT Std 45 Light" pitchFamily="34" charset="0"/>
            </a:endParaRPr>
          </a:p>
          <a:p>
            <a:pPr marL="457200" lvl="1" indent="0">
              <a:buNone/>
            </a:pPr>
            <a:r>
              <a:rPr lang="pt-BR" sz="1100" dirty="0">
                <a:latin typeface="Frutiger LT Std 45 Light" pitchFamily="34" charset="0"/>
              </a:rPr>
              <a:t>			</a:t>
            </a:r>
            <a:endParaRPr lang="en-US" sz="1100" dirty="0">
              <a:latin typeface="Frutiger LT Std 45 Light" pitchFamily="34" charset="0"/>
            </a:endParaRPr>
          </a:p>
          <a:p>
            <a:pPr lvl="1"/>
            <a:endParaRPr lang="en-US" sz="1100" dirty="0">
              <a:latin typeface="Frutiger LT Std 45 Light" pitchFamily="34" charset="0"/>
            </a:endParaRPr>
          </a:p>
          <a:p>
            <a:pPr lvl="1"/>
            <a:endParaRPr lang="en-US" sz="700" dirty="0">
              <a:latin typeface="Frutiger LT Std 45 Light" pitchFamily="34" charset="0"/>
            </a:endParaRPr>
          </a:p>
        </p:txBody>
      </p:sp>
      <p:sp>
        <p:nvSpPr>
          <p:cNvPr id="4" name="Rectangle 3"/>
          <p:cNvSpPr/>
          <p:nvPr/>
        </p:nvSpPr>
        <p:spPr>
          <a:xfrm>
            <a:off x="-1" y="0"/>
            <a:ext cx="152401"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91599" y="0"/>
            <a:ext cx="152401"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H="1">
            <a:off x="264695" y="609600"/>
            <a:ext cx="914400" cy="670560"/>
          </a:xfrm>
          <a:prstGeom prst="rect">
            <a:avLst/>
          </a:prstGeom>
          <a:blipFill dpi="0" rotWithShape="1">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12" action="ppaction://hlinksldjump"/>
          </p:cNvPr>
          <p:cNvSpPr txBox="1"/>
          <p:nvPr/>
        </p:nvSpPr>
        <p:spPr>
          <a:xfrm>
            <a:off x="6998518" y="638597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Tree>
    <p:extLst>
      <p:ext uri="{BB962C8B-B14F-4D97-AF65-F5344CB8AC3E}">
        <p14:creationId xmlns:p14="http://schemas.microsoft.com/office/powerpoint/2010/main" val="2593755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9094" y="373380"/>
            <a:ext cx="8325453" cy="1143000"/>
          </a:xfrm>
        </p:spPr>
        <p:txBody>
          <a:bodyPr>
            <a:normAutofit/>
          </a:bodyPr>
          <a:lstStyle/>
          <a:p>
            <a:pPr algn="l"/>
            <a:r>
              <a:rPr lang="en-US" dirty="0">
                <a:latin typeface="Segoe UI Semibold" panose="020B0702040204020203" pitchFamily="34" charset="0"/>
                <a:cs typeface="Segoe UI Semibold" panose="020B0702040204020203" pitchFamily="34" charset="0"/>
              </a:rPr>
              <a:t>Thresher Sharks &gt;Catch by Flag</a:t>
            </a:r>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672" y="1458923"/>
            <a:ext cx="5125752" cy="5125752"/>
          </a:xfrm>
          <a:prstGeom prst="rect">
            <a:avLst/>
          </a:prstGeom>
        </p:spPr>
      </p:pic>
      <p:pic>
        <p:nvPicPr>
          <p:cNvPr id="13"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7" action="ppaction://hlinksldjump" tooltip="The large thresher catches attributed to Indonesia may be the result of IOTC estimated catche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598073" y="4041775"/>
            <a:ext cx="468052" cy="468052"/>
          </a:xfrm>
          <a:prstGeom prst="rect">
            <a:avLst/>
          </a:prstGeom>
        </p:spPr>
      </p:pic>
    </p:spTree>
    <p:extLst>
      <p:ext uri="{BB962C8B-B14F-4D97-AF65-F5344CB8AC3E}">
        <p14:creationId xmlns:p14="http://schemas.microsoft.com/office/powerpoint/2010/main" val="1278375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05"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15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Thresher Sharks &gt; Ecological Risk</a:t>
            </a:r>
          </a:p>
        </p:txBody>
      </p:sp>
      <p:graphicFrame>
        <p:nvGraphicFramePr>
          <p:cNvPr id="11" name="Table 10"/>
          <p:cNvGraphicFramePr>
            <a:graphicFrameLocks noGrp="1"/>
          </p:cNvGraphicFramePr>
          <p:nvPr>
            <p:extLst>
              <p:ext uri="{D42A27DB-BD31-4B8C-83A1-F6EECF244321}">
                <p14:modId xmlns:p14="http://schemas.microsoft.com/office/powerpoint/2010/main" val="3090723017"/>
              </p:ext>
            </p:extLst>
          </p:nvPr>
        </p:nvGraphicFramePr>
        <p:xfrm>
          <a:off x="1008112" y="1653424"/>
          <a:ext cx="7056784" cy="4495761"/>
        </p:xfrm>
        <a:graphic>
          <a:graphicData uri="http://schemas.openxmlformats.org/drawingml/2006/table">
            <a:tbl>
              <a:tblPr firstRow="1" bandRow="1">
                <a:tableStyleId>{5C22544A-7EE6-4342-B048-85BDC9FD1C3A}</a:tableStyleId>
              </a:tblPr>
              <a:tblGrid>
                <a:gridCol w="1726856">
                  <a:extLst>
                    <a:ext uri="{9D8B030D-6E8A-4147-A177-3AD203B41FA5}">
                      <a16:colId xmlns:a16="http://schemas.microsoft.com/office/drawing/2014/main" val="20000"/>
                    </a:ext>
                  </a:extLst>
                </a:gridCol>
                <a:gridCol w="1726856">
                  <a:extLst>
                    <a:ext uri="{9D8B030D-6E8A-4147-A177-3AD203B41FA5}">
                      <a16:colId xmlns:a16="http://schemas.microsoft.com/office/drawing/2014/main" val="20001"/>
                    </a:ext>
                  </a:extLst>
                </a:gridCol>
                <a:gridCol w="1074076">
                  <a:extLst>
                    <a:ext uri="{9D8B030D-6E8A-4147-A177-3AD203B41FA5}">
                      <a16:colId xmlns:a16="http://schemas.microsoft.com/office/drawing/2014/main" val="20002"/>
                    </a:ext>
                  </a:extLst>
                </a:gridCol>
                <a:gridCol w="1386869">
                  <a:extLst>
                    <a:ext uri="{9D8B030D-6E8A-4147-A177-3AD203B41FA5}">
                      <a16:colId xmlns:a16="http://schemas.microsoft.com/office/drawing/2014/main" val="20003"/>
                    </a:ext>
                  </a:extLst>
                </a:gridCol>
                <a:gridCol w="1142127">
                  <a:extLst>
                    <a:ext uri="{9D8B030D-6E8A-4147-A177-3AD203B41FA5}">
                      <a16:colId xmlns:a16="http://schemas.microsoft.com/office/drawing/2014/main" val="20004"/>
                    </a:ext>
                  </a:extLst>
                </a:gridCol>
              </a:tblGrid>
              <a:tr h="7258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a:t>
                      </a:r>
                      <a:r>
                        <a:rPr lang="en-US" sz="18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Species</a:t>
                      </a:r>
                    </a:p>
                    <a:p>
                      <a:endParaRPr lang="en-US" dirty="0"/>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Ocean</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Fishery</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Risk Ranking</a:t>
                      </a:r>
                    </a:p>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0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a:t>
                      </a:r>
                      <a:r>
                        <a:rPr lang="en-US" sz="1000" b="1"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0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most vulnerable)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See</a:t>
                      </a:r>
                    </a:p>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full regional ranking?</a:t>
                      </a:r>
                      <a:r>
                        <a:rPr lang="en-US" sz="16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268194">
                <a:tc>
                  <a:txBody>
                    <a:bodyPr/>
                    <a:lstStyle/>
                    <a:p>
                      <a:pPr algn="ctr"/>
                      <a:r>
                        <a:rPr lang="en-US" sz="1100" dirty="0">
                          <a:latin typeface="Segoe UI Semibold" panose="020B0702040204020203" pitchFamily="34" charset="0"/>
                          <a:cs typeface="Segoe UI Semibold" panose="020B0702040204020203" pitchFamily="34" charset="0"/>
                        </a:rPr>
                        <a:t>Bigeye</a:t>
                      </a:r>
                      <a:r>
                        <a:rPr lang="en-US" sz="1100" baseline="0" dirty="0">
                          <a:latin typeface="Segoe UI Semibold" panose="020B0702040204020203" pitchFamily="34" charset="0"/>
                          <a:cs typeface="Segoe UI Semibold" panose="020B0702040204020203" pitchFamily="34" charset="0"/>
                        </a:rPr>
                        <a:t> Thresher</a:t>
                      </a:r>
                      <a:endParaRPr lang="en-US" sz="11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Eastern Pacific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a:t>
                      </a:r>
                      <a:r>
                        <a:rPr lang="en-US" sz="11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nd</a:t>
                      </a:r>
                      <a:r>
                        <a:rPr lang="en-US" sz="11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of 9</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8194">
                <a:tc>
                  <a:txBody>
                    <a:bodyPr/>
                    <a:lstStyle/>
                    <a:p>
                      <a:pPr algn="ctr"/>
                      <a:r>
                        <a:rPr lang="en-US" sz="1100" dirty="0">
                          <a:latin typeface="Segoe UI Semibold" panose="020B0702040204020203" pitchFamily="34" charset="0"/>
                          <a:cs typeface="Segoe UI Semibold" panose="020B0702040204020203" pitchFamily="34" charset="0"/>
                        </a:rPr>
                        <a:t>Common Thresher</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Eastern Pacific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9</a:t>
                      </a:r>
                      <a:r>
                        <a:rPr lang="en-US" sz="11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9</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8194">
                <a:tc>
                  <a:txBody>
                    <a:bodyPr/>
                    <a:lstStyle/>
                    <a:p>
                      <a:pPr algn="ctr"/>
                      <a:r>
                        <a:rPr lang="en-US" sz="1100" dirty="0">
                          <a:latin typeface="Segoe UI Semibold" panose="020B0702040204020203" pitchFamily="34" charset="0"/>
                          <a:cs typeface="Segoe UI Semibold" panose="020B0702040204020203" pitchFamily="34" charset="0"/>
                        </a:rPr>
                        <a:t>Pelagic Thresher</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Eastern Pacific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5</a:t>
                      </a:r>
                      <a:r>
                        <a:rPr lang="en-US" sz="11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9</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8194">
                <a:tc>
                  <a:txBody>
                    <a:bodyPr/>
                    <a:lstStyle/>
                    <a:p>
                      <a:pPr algn="ctr"/>
                      <a:r>
                        <a:rPr lang="en-US" sz="1100" dirty="0">
                          <a:latin typeface="Segoe UI Semibold" panose="020B0702040204020203" pitchFamily="34" charset="0"/>
                          <a:cs typeface="Segoe UI Semibold" panose="020B0702040204020203" pitchFamily="34" charset="0"/>
                        </a:rPr>
                        <a:t>Bigeye</a:t>
                      </a:r>
                      <a:r>
                        <a:rPr lang="en-US" sz="1100" baseline="0" dirty="0">
                          <a:latin typeface="Segoe UI Semibold" panose="020B0702040204020203" pitchFamily="34" charset="0"/>
                          <a:cs typeface="Segoe UI Semibold" panose="020B0702040204020203" pitchFamily="34" charset="0"/>
                        </a:rPr>
                        <a:t> Thresher</a:t>
                      </a:r>
                      <a:endParaRPr lang="en-US" sz="1100" dirty="0">
                        <a:latin typeface="Segoe UI Semibold" panose="020B0702040204020203" pitchFamily="34" charset="0"/>
                        <a:cs typeface="Segoe UI Semibold" panose="020B0702040204020203" pitchFamily="34" charset="0"/>
                      </a:endParaRPr>
                    </a:p>
                  </a:txBody>
                  <a:tcPr marL="9525" marR="9525" marT="9525" marB="0">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Atlantic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1</a:t>
                      </a:r>
                      <a:r>
                        <a:rPr lang="en-US" sz="11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st</a:t>
                      </a:r>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a:t>
                      </a:r>
                      <a:r>
                        <a:rPr lang="en-US" sz="11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a:t>
                      </a:r>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57150" indent="-57150" algn="l" fontAlgn="b"/>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8194">
                <a:tc>
                  <a:txBody>
                    <a:bodyPr/>
                    <a:lstStyle/>
                    <a:p>
                      <a:pPr algn="ctr"/>
                      <a:r>
                        <a:rPr lang="en-US" sz="1100" dirty="0">
                          <a:latin typeface="Segoe UI Semibold" panose="020B0702040204020203" pitchFamily="34" charset="0"/>
                          <a:cs typeface="Segoe UI Semibold" panose="020B0702040204020203" pitchFamily="34" charset="0"/>
                        </a:rPr>
                        <a:t>Common</a:t>
                      </a:r>
                      <a:r>
                        <a:rPr lang="en-US" sz="1100" baseline="0" dirty="0">
                          <a:latin typeface="Segoe UI Semibold" panose="020B0702040204020203" pitchFamily="34" charset="0"/>
                          <a:cs typeface="Segoe UI Semibold" panose="020B0702040204020203" pitchFamily="34" charset="0"/>
                        </a:rPr>
                        <a:t> Thresher</a:t>
                      </a:r>
                      <a:endParaRPr lang="en-US" sz="11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Atlantic</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10</a:t>
                      </a:r>
                      <a:r>
                        <a:rPr lang="en-US" sz="11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20</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8194">
                <a:tc>
                  <a:txBody>
                    <a:bodyPr/>
                    <a:lstStyle/>
                    <a:p>
                      <a:pPr algn="ctr"/>
                      <a:r>
                        <a:rPr lang="en-US" sz="1100" dirty="0">
                          <a:latin typeface="Segoe UI Semibold" panose="020B0702040204020203" pitchFamily="34" charset="0"/>
                          <a:cs typeface="Segoe UI Semibold" panose="020B0702040204020203" pitchFamily="34" charset="0"/>
                        </a:rPr>
                        <a:t>Bigeye</a:t>
                      </a:r>
                      <a:r>
                        <a:rPr lang="en-US" sz="1100" baseline="0" dirty="0">
                          <a:latin typeface="Segoe UI Semibold" panose="020B0702040204020203" pitchFamily="34" charset="0"/>
                          <a:cs typeface="Segoe UI Semibold" panose="020B0702040204020203" pitchFamily="34" charset="0"/>
                        </a:rPr>
                        <a:t> Thresher</a:t>
                      </a:r>
                      <a:endParaRPr lang="en-US" sz="11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12</a:t>
                      </a:r>
                      <a:r>
                        <a:rPr lang="en-US" sz="11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17</a:t>
                      </a:r>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fontAlgn="b"/>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8194">
                <a:tc>
                  <a:txBody>
                    <a:bodyPr/>
                    <a:lstStyle/>
                    <a:p>
                      <a:pPr algn="ctr"/>
                      <a:r>
                        <a:rPr lang="en-US" sz="1100" dirty="0">
                          <a:latin typeface="Segoe UI Semibold" panose="020B0702040204020203" pitchFamily="34" charset="0"/>
                          <a:cs typeface="Segoe UI Semibold" panose="020B0702040204020203" pitchFamily="34" charset="0"/>
                        </a:rPr>
                        <a:t>Common Thresher</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a:t>
                      </a:r>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Seine</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11</a:t>
                      </a:r>
                      <a:r>
                        <a:rPr lang="en-US" sz="11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17</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114300" indent="-114300" algn="l" fontAlgn="b"/>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8194">
                <a:tc>
                  <a:txBody>
                    <a:bodyPr/>
                    <a:lstStyle/>
                    <a:p>
                      <a:pPr algn="ctr"/>
                      <a:r>
                        <a:rPr lang="en-US" sz="1100" dirty="0">
                          <a:latin typeface="Segoe UI Semibold" panose="020B0702040204020203" pitchFamily="34" charset="0"/>
                          <a:cs typeface="Segoe UI Semibold" panose="020B0702040204020203" pitchFamily="34" charset="0"/>
                        </a:rPr>
                        <a:t>Pelagic Thresher</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a:t>
                      </a:r>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Seine</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15</a:t>
                      </a:r>
                      <a:r>
                        <a:rPr lang="en-US" sz="11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of 17</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1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8194">
                <a:tc>
                  <a:txBody>
                    <a:bodyPr/>
                    <a:lstStyle/>
                    <a:p>
                      <a:pPr algn="ctr"/>
                      <a:r>
                        <a:rPr lang="en-US" sz="1100" dirty="0">
                          <a:latin typeface="Segoe UI Semibold" panose="020B0702040204020203" pitchFamily="34" charset="0"/>
                          <a:cs typeface="Segoe UI Semibold" panose="020B0702040204020203" pitchFamily="34" charset="0"/>
                        </a:rPr>
                        <a:t>Bigeye</a:t>
                      </a:r>
                      <a:r>
                        <a:rPr lang="en-US" sz="1100" baseline="0" dirty="0">
                          <a:latin typeface="Segoe UI Semibold" panose="020B0702040204020203" pitchFamily="34" charset="0"/>
                          <a:cs typeface="Segoe UI Semibold" panose="020B0702040204020203" pitchFamily="34" charset="0"/>
                        </a:rPr>
                        <a:t> Thresher</a:t>
                      </a:r>
                      <a:endParaRPr lang="en-US" sz="11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2</a:t>
                      </a:r>
                      <a:r>
                        <a:rPr lang="en-US" sz="11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nd</a:t>
                      </a:r>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of 16</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fontAlgn="b"/>
                      <a:endParaRPr lang="en-US" sz="11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8194">
                <a:tc>
                  <a:txBody>
                    <a:bodyPr/>
                    <a:lstStyle/>
                    <a:p>
                      <a:pPr algn="ctr"/>
                      <a:r>
                        <a:rPr lang="en-US" sz="1100" dirty="0">
                          <a:latin typeface="Segoe UI Semibold" panose="020B0702040204020203" pitchFamily="34" charset="0"/>
                          <a:cs typeface="Segoe UI Semibold" panose="020B0702040204020203" pitchFamily="34" charset="0"/>
                        </a:rPr>
                        <a:t>Common Thresher</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16</a:t>
                      </a:r>
                      <a:r>
                        <a:rPr lang="en-US" sz="11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of 16</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1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8194">
                <a:tc>
                  <a:txBody>
                    <a:bodyPr/>
                    <a:lstStyle/>
                    <a:p>
                      <a:pPr algn="ctr"/>
                      <a:r>
                        <a:rPr lang="en-US" sz="1100" dirty="0">
                          <a:latin typeface="Segoe UI Semibold" panose="020B0702040204020203" pitchFamily="34" charset="0"/>
                          <a:cs typeface="Segoe UI Semibold" panose="020B0702040204020203" pitchFamily="34" charset="0"/>
                        </a:rPr>
                        <a:t>Pelagic Thresher</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3</a:t>
                      </a:r>
                      <a:r>
                        <a:rPr lang="en-US" sz="11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rd</a:t>
                      </a:r>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of 16</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1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8194">
                <a:tc>
                  <a:txBody>
                    <a:bodyPr/>
                    <a:lstStyle/>
                    <a:p>
                      <a:pPr algn="ctr"/>
                      <a:r>
                        <a:rPr lang="en-US" sz="1100" dirty="0">
                          <a:latin typeface="Segoe UI Semibold" panose="020B0702040204020203" pitchFamily="34" charset="0"/>
                          <a:cs typeface="Segoe UI Semibold" panose="020B0702040204020203" pitchFamily="34" charset="0"/>
                        </a:rPr>
                        <a:t>Bigeye</a:t>
                      </a:r>
                      <a:r>
                        <a:rPr lang="en-US" sz="1100" baseline="0" dirty="0">
                          <a:latin typeface="Segoe UI Semibold" panose="020B0702040204020203" pitchFamily="34" charset="0"/>
                          <a:cs typeface="Segoe UI Semibold" panose="020B0702040204020203" pitchFamily="34" charset="0"/>
                        </a:rPr>
                        <a:t> Thresher</a:t>
                      </a:r>
                      <a:endParaRPr lang="en-US" sz="11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Western</a:t>
                      </a:r>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Central Pacific</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baseline="0"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100" b="0" i="0" u="none" strike="noStrike" baseline="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10</a:t>
                      </a:r>
                      <a:r>
                        <a:rPr lang="en-US" sz="11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baseline="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of 22</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fontAlgn="b"/>
                      <a:endParaRPr lang="en-US" sz="11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8194">
                <a:tc>
                  <a:txBody>
                    <a:bodyPr/>
                    <a:lstStyle/>
                    <a:p>
                      <a:pPr algn="ctr"/>
                      <a:r>
                        <a:rPr lang="en-US" sz="1100" dirty="0">
                          <a:latin typeface="Segoe UI Semibold" panose="020B0702040204020203" pitchFamily="34" charset="0"/>
                          <a:cs typeface="Segoe UI Semibold" panose="020B0702040204020203" pitchFamily="34" charset="0"/>
                        </a:rPr>
                        <a:t>Common Thresher</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Western</a:t>
                      </a:r>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Central Pacific</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21</a:t>
                      </a:r>
                      <a:r>
                        <a:rPr lang="en-US" sz="11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st</a:t>
                      </a:r>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of 22</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1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8194">
                <a:tc>
                  <a:txBody>
                    <a:bodyPr/>
                    <a:lstStyle/>
                    <a:p>
                      <a:pPr algn="ctr"/>
                      <a:r>
                        <a:rPr lang="en-US" sz="1100" dirty="0">
                          <a:latin typeface="Segoe UI Semibold" panose="020B0702040204020203" pitchFamily="34" charset="0"/>
                          <a:cs typeface="Segoe UI Semibold" panose="020B0702040204020203" pitchFamily="34" charset="0"/>
                        </a:rPr>
                        <a:t>Pelagic Thresher</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Western</a:t>
                      </a:r>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Central Pacific</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19</a:t>
                      </a:r>
                      <a:r>
                        <a:rPr lang="en-US" sz="11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of 22</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1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15" name="Right Arrow 14">
            <a:hlinkClick r:id="rId4" action="ppaction://hlinksldjump"/>
          </p:cNvPr>
          <p:cNvSpPr/>
          <p:nvPr/>
        </p:nvSpPr>
        <p:spPr>
          <a:xfrm>
            <a:off x="7272300" y="3320988"/>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rId5" action="ppaction://hlinksldjump"/>
          </p:cNvPr>
          <p:cNvSpPr/>
          <p:nvPr/>
        </p:nvSpPr>
        <p:spPr>
          <a:xfrm>
            <a:off x="7272300" y="2717540"/>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hlinkClick r:id="rId6" action="ppaction://hlinksldjump"/>
          </p:cNvPr>
          <p:cNvSpPr/>
          <p:nvPr/>
        </p:nvSpPr>
        <p:spPr>
          <a:xfrm>
            <a:off x="7272300" y="3974008"/>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hlinkClick r:id="rId7" action="ppaction://hlinksldjump"/>
          </p:cNvPr>
          <p:cNvSpPr/>
          <p:nvPr/>
        </p:nvSpPr>
        <p:spPr>
          <a:xfrm>
            <a:off x="7272300" y="4823606"/>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hlinkClick r:id="rId8" action="ppaction://hlinksldjump"/>
          </p:cNvPr>
          <p:cNvSpPr/>
          <p:nvPr/>
        </p:nvSpPr>
        <p:spPr>
          <a:xfrm>
            <a:off x="7272300" y="5661248"/>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hlinkClick r:id="rId9" action="ppaction://hlinksldjump"/>
          </p:cNvPr>
          <p:cNvSpPr txBox="1"/>
          <p:nvPr/>
        </p:nvSpPr>
        <p:spPr>
          <a:xfrm>
            <a:off x="5616116" y="6404491"/>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28" name="TextBox 27">
            <a:hlinkClick r:id="rId10" action="ppaction://hlinksldjump"/>
          </p:cNvPr>
          <p:cNvSpPr txBox="1"/>
          <p:nvPr/>
        </p:nvSpPr>
        <p:spPr>
          <a:xfrm>
            <a:off x="7239000" y="6404491"/>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0" name="Picture 2" descr="C:\Users\shelley.clarke\AppData\Local\Microsoft\Windows\INetCache\IE\ISEM6PSG\Info_sign_font_awesome.svg[1].png">
            <a:hlinkClick r:id="rId11" action="ppaction://hlinksldjump" tooltip="Data Sources:  EPO (IATTC paper SAC06/07), Atlantic (ICCAT study in 2012), Indian (IOTC paper 2012-SC15-INF10), Western and Central Pacific (Kirby and Molony 2006)"/>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60111" y="6280887"/>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hlinkClick r:id="rId11" action="ppaction://hlinksldjump" tooltip="You can see the full list of species and their rankings for each of the regional studies by clicking on the arrows below"/>
          </p:cNvPr>
          <p:cNvPicPr>
            <a:picLocks noChangeAspect="1"/>
          </p:cNvPicPr>
          <p:nvPr/>
        </p:nvPicPr>
        <p:blipFill rotWithShape="1">
          <a:blip r:embed="rId13" cstate="print">
            <a:extLst>
              <a:ext uri="{28A0092B-C50C-407E-A947-70E740481C1C}">
                <a14:useLocalDpi xmlns:a14="http://schemas.microsoft.com/office/drawing/2010/main" val="0"/>
              </a:ext>
            </a:extLst>
          </a:blip>
          <a:srcRect l="54285" t="6264" r="28651" b="76668"/>
          <a:stretch/>
        </p:blipFill>
        <p:spPr>
          <a:xfrm>
            <a:off x="7255425" y="1124744"/>
            <a:ext cx="468052" cy="468052"/>
          </a:xfrm>
          <a:prstGeom prst="rect">
            <a:avLst/>
          </a:prstGeom>
        </p:spPr>
      </p:pic>
    </p:spTree>
    <p:extLst>
      <p:ext uri="{BB962C8B-B14F-4D97-AF65-F5344CB8AC3E}">
        <p14:creationId xmlns:p14="http://schemas.microsoft.com/office/powerpoint/2010/main" val="98459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862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32656"/>
            <a:ext cx="7858225"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Threshers &gt; Stock Assessments</a:t>
            </a:r>
          </a:p>
        </p:txBody>
      </p:sp>
      <p:graphicFrame>
        <p:nvGraphicFramePr>
          <p:cNvPr id="10" name="Table 9"/>
          <p:cNvGraphicFramePr>
            <a:graphicFrameLocks noGrp="1"/>
          </p:cNvGraphicFramePr>
          <p:nvPr>
            <p:extLst>
              <p:ext uri="{D42A27DB-BD31-4B8C-83A1-F6EECF244321}">
                <p14:modId xmlns:p14="http://schemas.microsoft.com/office/powerpoint/2010/main" val="2412608773"/>
              </p:ext>
            </p:extLst>
          </p:nvPr>
        </p:nvGraphicFramePr>
        <p:xfrm>
          <a:off x="1510638" y="1628800"/>
          <a:ext cx="3696204" cy="4464496"/>
        </p:xfrm>
        <a:graphic>
          <a:graphicData uri="http://schemas.openxmlformats.org/drawingml/2006/table">
            <a:tbl>
              <a:tblPr firstRow="1" bandRow="1">
                <a:tableStyleId>{5C22544A-7EE6-4342-B048-85BDC9FD1C3A}</a:tableStyleId>
              </a:tblPr>
              <a:tblGrid>
                <a:gridCol w="1211928">
                  <a:extLst>
                    <a:ext uri="{9D8B030D-6E8A-4147-A177-3AD203B41FA5}">
                      <a16:colId xmlns:a16="http://schemas.microsoft.com/office/drawing/2014/main" val="20000"/>
                    </a:ext>
                  </a:extLst>
                </a:gridCol>
                <a:gridCol w="2484276">
                  <a:extLst>
                    <a:ext uri="{9D8B030D-6E8A-4147-A177-3AD203B41FA5}">
                      <a16:colId xmlns:a16="http://schemas.microsoft.com/office/drawing/2014/main" val="20001"/>
                    </a:ext>
                  </a:extLst>
                </a:gridCol>
              </a:tblGrid>
              <a:tr h="477031">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Ocean</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a:txBody>
                    <a:bodyPr/>
                    <a:lstStyle/>
                    <a:p>
                      <a:pPr algn="ctr" fontAlgn="b"/>
                      <a:r>
                        <a:rPr lang="en-US" sz="1400" b="0" i="0" u="none" strike="noStrike" dirty="0">
                          <a:solidFill>
                            <a:srgbClr val="000000"/>
                          </a:solidFill>
                          <a:effectLst/>
                          <a:latin typeface="Segoe UI Semibold" panose="020B0702040204020203" pitchFamily="34" charset="0"/>
                          <a:cs typeface="Segoe UI Semibold" panose="020B0702040204020203" pitchFamily="34" charset="0"/>
                        </a:rPr>
                        <a:t>Pacific (entire)</a:t>
                      </a: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extLst>
                  <a:ext uri="{0D108BD9-81ED-4DB2-BD59-A6C34878D82A}">
                    <a16:rowId xmlns:a16="http://schemas.microsoft.com/office/drawing/2014/main" val="10000"/>
                  </a:ext>
                </a:extLst>
              </a:tr>
              <a:tr h="241581">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Stock</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Bigeye Thresher</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Tropical)</a:t>
                      </a:r>
                      <a:endParaRPr lang="en-US" sz="11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998">
                <a:tc>
                  <a:txBody>
                    <a:bodyPr/>
                    <a:lstStyle/>
                    <a:p>
                      <a:pPr marL="114300" indent="-114300"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 Last Assessed</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2016 (in progress)</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998">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Overfished?</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3998">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Overfishing?</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91322">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Notes</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784">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Links</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13"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5769260"/>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hlinkClick r:id="rId6"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7"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1" name="Picture 3" descr="C:\Users\shelley.clarke\AppData\Local\Microsoft\Windows\INetCache\IE\CJMI6BO2\1390060157[1].png">
            <a:hlinkClick r:id="rId8" action="ppaction://hlinksldjump" tooltip="If the link opens in a window behind this screen (and you can't see it), press ALT+TAB to switch windows"/>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911855" y="5646784"/>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410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Thresher Sharks&gt; Management Measures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p:cNvGraphicFramePr>
            <a:graphicFrameLocks noGrp="1"/>
          </p:cNvGraphicFramePr>
          <p:nvPr>
            <p:extLst>
              <p:ext uri="{D42A27DB-BD31-4B8C-83A1-F6EECF244321}">
                <p14:modId xmlns:p14="http://schemas.microsoft.com/office/powerpoint/2010/main" val="8833719"/>
              </p:ext>
            </p:extLst>
          </p:nvPr>
        </p:nvGraphicFramePr>
        <p:xfrm>
          <a:off x="575556" y="1880828"/>
          <a:ext cx="8064896" cy="1112520"/>
        </p:xfrm>
        <a:graphic>
          <a:graphicData uri="http://schemas.openxmlformats.org/drawingml/2006/table">
            <a:tbl>
              <a:tblPr firstRow="1" bandRow="1">
                <a:tableStyleId>{5C22544A-7EE6-4342-B048-85BDC9FD1C3A}</a:tableStyleId>
              </a:tblPr>
              <a:tblGrid>
                <a:gridCol w="1195870">
                  <a:extLst>
                    <a:ext uri="{9D8B030D-6E8A-4147-A177-3AD203B41FA5}">
                      <a16:colId xmlns:a16="http://schemas.microsoft.com/office/drawing/2014/main" val="20000"/>
                    </a:ext>
                  </a:extLst>
                </a:gridCol>
                <a:gridCol w="1195870">
                  <a:extLst>
                    <a:ext uri="{9D8B030D-6E8A-4147-A177-3AD203B41FA5}">
                      <a16:colId xmlns:a16="http://schemas.microsoft.com/office/drawing/2014/main" val="20001"/>
                    </a:ext>
                  </a:extLst>
                </a:gridCol>
                <a:gridCol w="674636">
                  <a:extLst>
                    <a:ext uri="{9D8B030D-6E8A-4147-A177-3AD203B41FA5}">
                      <a16:colId xmlns:a16="http://schemas.microsoft.com/office/drawing/2014/main" val="20002"/>
                    </a:ext>
                  </a:extLst>
                </a:gridCol>
                <a:gridCol w="1042620">
                  <a:extLst>
                    <a:ext uri="{9D8B030D-6E8A-4147-A177-3AD203B41FA5}">
                      <a16:colId xmlns:a16="http://schemas.microsoft.com/office/drawing/2014/main" val="20003"/>
                    </a:ext>
                  </a:extLst>
                </a:gridCol>
                <a:gridCol w="3066530">
                  <a:extLst>
                    <a:ext uri="{9D8B030D-6E8A-4147-A177-3AD203B41FA5}">
                      <a16:colId xmlns:a16="http://schemas.microsoft.com/office/drawing/2014/main" val="20004"/>
                    </a:ext>
                  </a:extLst>
                </a:gridCol>
                <a:gridCol w="889370">
                  <a:extLst>
                    <a:ext uri="{9D8B030D-6E8A-4147-A177-3AD203B41FA5}">
                      <a16:colId xmlns:a16="http://schemas.microsoft.com/office/drawing/2014/main" val="20005"/>
                    </a:ext>
                  </a:extLst>
                </a:gridCol>
              </a:tblGrid>
              <a:tr h="370840">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t-RFMO</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Measure</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Key Concepts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extLst>
                  <a:ext uri="{0D108BD9-81ED-4DB2-BD59-A6C34878D82A}">
                    <a16:rowId xmlns:a16="http://schemas.microsoft.com/office/drawing/2014/main" val="10000"/>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ICCAT</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2009-07 </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2009</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bigeye thresher</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prohibits retention (with exceptions); live release; data submission, nursery areas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IOTC</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2012-09</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2012</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threshers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prohibition on retention; prompt release unharmed; data submission; research</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4"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2329" y="2312876"/>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helley.clarke\AppData\Local\Microsoft\Windows\INetCache\IE\CJMI6BO2\495px-Book3.svg[1].png">
            <a:hlinkClick r:id="rId6"/>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2381" y="2694997"/>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367644" y="4689140"/>
            <a:ext cx="3627532" cy="553998"/>
          </a:xfrm>
          <a:prstGeom prst="rect">
            <a:avLst/>
          </a:prstGeom>
          <a:noFill/>
        </p:spPr>
        <p:txBody>
          <a:bodyPr wrap="none" rtlCol="0">
            <a:spAutoFit/>
          </a:bodyPr>
          <a:lstStyle/>
          <a:p>
            <a:r>
              <a:rPr lang="en-US" sz="1200" dirty="0">
                <a:solidFill>
                  <a:srgbClr val="000000"/>
                </a:solidFill>
                <a:latin typeface="Segoe UI Semibold" panose="020B0702040204020203" pitchFamily="34" charset="0"/>
                <a:ea typeface="Segoe UI Black" panose="020B0A02040204020203" pitchFamily="34" charset="0"/>
                <a:cs typeface="Segoe UI Semibold" panose="020B0702040204020203" pitchFamily="34" charset="0"/>
              </a:rPr>
              <a:t>For measures that apply to all sharks, click here:   </a:t>
            </a:r>
          </a:p>
          <a:p>
            <a:endParaRPr lang="en-US" dirty="0"/>
          </a:p>
        </p:txBody>
      </p:sp>
      <p:pic>
        <p:nvPicPr>
          <p:cNvPr id="21" name="Picture 20">
            <a:hlinkClick r:id="rId7" action="ppaction://hlinksldjump"/>
          </p:cNvPr>
          <p:cNvPicPr>
            <a:picLocks noChangeAspect="1"/>
          </p:cNvPicPr>
          <p:nvPr/>
        </p:nvPicPr>
        <p:blipFill rotWithShape="1">
          <a:blip r:embed="rId8" cstate="print">
            <a:grayscl/>
            <a:extLst>
              <a:ext uri="{28A0092B-C50C-407E-A947-70E740481C1C}">
                <a14:useLocalDpi xmlns:a14="http://schemas.microsoft.com/office/drawing/2010/main" val="0"/>
              </a:ext>
            </a:extLst>
          </a:blip>
          <a:srcRect l="10010" t="57333" r="64654" b="5328"/>
          <a:stretch/>
        </p:blipFill>
        <p:spPr>
          <a:xfrm>
            <a:off x="4814020" y="4581128"/>
            <a:ext cx="362312" cy="533933"/>
          </a:xfrm>
          <a:prstGeom prst="rect">
            <a:avLst/>
          </a:prstGeom>
        </p:spPr>
      </p:pic>
      <p:pic>
        <p:nvPicPr>
          <p:cNvPr id="12" name="Picture 3" descr="C:\Users\shelley.clarke\AppData\Local\Microsoft\Windows\INetCache\IE\CJMI6BO2\1390060157[1].png">
            <a:hlinkClick r:id="rId9" action="ppaction://hlinksldjump" tooltip="If the link opens in a window behind this screen (and you can't see it) try pressing ALT+TAB to switch windows"/>
          </p:cNvPr>
          <p:cNvPicPr>
            <a:picLocks noChangeAspect="1" noChangeArrowheads="1"/>
          </p:cNvPicPr>
          <p:nvPr/>
        </p:nvPicPr>
        <p:blipFill>
          <a:blip r:embed="rId10" cstate="print">
            <a:biLevel thresh="75000"/>
            <a:extLst>
              <a:ext uri="{28A0092B-C50C-407E-A947-70E740481C1C}">
                <a14:useLocalDpi xmlns:a14="http://schemas.microsoft.com/office/drawing/2010/main" val="0"/>
              </a:ext>
            </a:extLst>
          </a:blip>
          <a:srcRect/>
          <a:stretch>
            <a:fillRect/>
          </a:stretch>
        </p:blipFill>
        <p:spPr bwMode="auto">
          <a:xfrm>
            <a:off x="7964298" y="1358900"/>
            <a:ext cx="460130" cy="4601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hlinkClick r:id="rId11"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6" name="TextBox 15">
            <a:hlinkClick r:id="rId12"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Tree>
    <p:extLst>
      <p:ext uri="{BB962C8B-B14F-4D97-AF65-F5344CB8AC3E}">
        <p14:creationId xmlns:p14="http://schemas.microsoft.com/office/powerpoint/2010/main" val="3518185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a:bodyPr>
          <a:lstStyle/>
          <a:p>
            <a:pPr algn="l"/>
            <a:r>
              <a:rPr lang="en-US" dirty="0" err="1">
                <a:latin typeface="Segoe UI Semibold" panose="020B0702040204020203" pitchFamily="34" charset="0"/>
                <a:cs typeface="Segoe UI Semibold" panose="020B0702040204020203" pitchFamily="34" charset="0"/>
              </a:rPr>
              <a:t>Porbeagle</a:t>
            </a:r>
            <a:r>
              <a:rPr lang="en-US" dirty="0">
                <a:latin typeface="Segoe UI Semibold" panose="020B0702040204020203" pitchFamily="34" charset="0"/>
                <a:cs typeface="Segoe UI Semibold" panose="020B0702040204020203" pitchFamily="34" charset="0"/>
              </a:rPr>
              <a:t> Shark &gt;</a:t>
            </a:r>
          </a:p>
        </p:txBody>
      </p:sp>
      <p:sp>
        <p:nvSpPr>
          <p:cNvPr id="8" name="TextBox 7">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2" name="TextBox 11">
            <a:hlinkClick r:id="rId5" action="ppaction://hlinksldjump"/>
          </p:cNvPr>
          <p:cNvSpPr txBox="1"/>
          <p:nvPr/>
        </p:nvSpPr>
        <p:spPr>
          <a:xfrm>
            <a:off x="1799692" y="2167246"/>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t-RFMO</a:t>
            </a:r>
          </a:p>
        </p:txBody>
      </p:sp>
      <p:sp>
        <p:nvSpPr>
          <p:cNvPr id="13" name="TextBox 12">
            <a:hlinkClick r:id="rId6" action="ppaction://hlinksldjump"/>
          </p:cNvPr>
          <p:cNvSpPr txBox="1"/>
          <p:nvPr/>
        </p:nvSpPr>
        <p:spPr>
          <a:xfrm>
            <a:off x="1799692"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Gear Type</a:t>
            </a:r>
          </a:p>
        </p:txBody>
      </p:sp>
      <p:sp>
        <p:nvSpPr>
          <p:cNvPr id="14" name="TextBox 13">
            <a:hlinkClick r:id="rId7" action="ppaction://hlinksldjump"/>
          </p:cNvPr>
          <p:cNvSpPr txBox="1"/>
          <p:nvPr/>
        </p:nvSpPr>
        <p:spPr>
          <a:xfrm>
            <a:off x="1811338" y="3703221"/>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Flag State</a:t>
            </a:r>
          </a:p>
        </p:txBody>
      </p:sp>
      <p:sp>
        <p:nvSpPr>
          <p:cNvPr id="17" name="TextBox 16">
            <a:hlinkClick r:id="rId8" action="ppaction://hlinksldjump"/>
          </p:cNvPr>
          <p:cNvSpPr txBox="1"/>
          <p:nvPr/>
        </p:nvSpPr>
        <p:spPr>
          <a:xfrm>
            <a:off x="4858508"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Stock Assessment</a:t>
            </a:r>
          </a:p>
        </p:txBody>
      </p:sp>
      <p:sp>
        <p:nvSpPr>
          <p:cNvPr id="18" name="TextBox 17">
            <a:hlinkClick r:id="rId9" action="ppaction://hlinksldjump"/>
          </p:cNvPr>
          <p:cNvSpPr txBox="1"/>
          <p:nvPr/>
        </p:nvSpPr>
        <p:spPr>
          <a:xfrm>
            <a:off x="4860976" y="3631723"/>
            <a:ext cx="2197768" cy="584775"/>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Management Measures</a:t>
            </a:r>
          </a:p>
        </p:txBody>
      </p:sp>
      <p:sp>
        <p:nvSpPr>
          <p:cNvPr id="19" name="TextBox 18">
            <a:hlinkClick r:id="rId10" action="ppaction://hlinksldjump"/>
          </p:cNvPr>
          <p:cNvSpPr txBox="1"/>
          <p:nvPr/>
        </p:nvSpPr>
        <p:spPr>
          <a:xfrm>
            <a:off x="4844716" y="2160619"/>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Ecological Risk</a:t>
            </a:r>
          </a:p>
        </p:txBody>
      </p:sp>
      <p:pic>
        <p:nvPicPr>
          <p:cNvPr id="15"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70872" y="512676"/>
            <a:ext cx="2705100" cy="1158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222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04800"/>
            <a:ext cx="8258969" cy="1143000"/>
          </a:xfrm>
        </p:spPr>
        <p:txBody>
          <a:bodyPr>
            <a:normAutofit fontScale="90000"/>
          </a:bodyPr>
          <a:lstStyle/>
          <a:p>
            <a:pPr algn="l"/>
            <a:r>
              <a:rPr lang="en-US" dirty="0" err="1">
                <a:latin typeface="Segoe UI Semibold" panose="020B0702040204020203" pitchFamily="34" charset="0"/>
                <a:cs typeface="Segoe UI Semibold" panose="020B0702040204020203" pitchFamily="34" charset="0"/>
              </a:rPr>
              <a:t>Porbeagle</a:t>
            </a:r>
            <a:r>
              <a:rPr lang="en-US" baseline="0" dirty="0">
                <a:latin typeface="Segoe UI Semibold" panose="020B0702040204020203" pitchFamily="34" charset="0"/>
                <a:cs typeface="Segoe UI Semibold" panose="020B0702040204020203" pitchFamily="34" charset="0"/>
              </a:rPr>
              <a:t> Shark &gt;Catch by t-RFMO</a:t>
            </a:r>
            <a:endParaRPr lang="en-US" dirty="0">
              <a:latin typeface="Segoe UI Semibold" panose="020B0702040204020203" pitchFamily="34" charset="0"/>
              <a:cs typeface="Segoe UI Semibold" panose="020B0702040204020203" pitchFamily="34" charset="0"/>
            </a:endParaRPr>
          </a:p>
        </p:txBody>
      </p:sp>
      <p:sp>
        <p:nvSpPr>
          <p:cNvPr id="8" name="TextBox 7">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8902" y="1430196"/>
            <a:ext cx="4589604" cy="4589604"/>
          </a:xfrm>
          <a:prstGeom prst="rect">
            <a:avLst/>
          </a:prstGeom>
        </p:spPr>
      </p:pic>
      <p:pic>
        <p:nvPicPr>
          <p:cNvPr id="12" name="Picture 11">
            <a:hlinkClick r:id="rId7" action="ppaction://hlinksldjump" tooltip="Bear in mind that these figures reflect when each t-RFMO began requiring the reporting of this species on logsheets.  Also, some t-RFMOs/flag States only require reporting of fully retained shark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598073" y="4041775"/>
            <a:ext cx="468052" cy="468052"/>
          </a:xfrm>
          <a:prstGeom prst="rect">
            <a:avLst/>
          </a:prstGeom>
        </p:spPr>
      </p:pic>
      <p:pic>
        <p:nvPicPr>
          <p:cNvPr id="13" name="Picture 12">
            <a:hlinkClick r:id="rId7" action="ppaction://hlinksldjump" tooltip="CCSBT data are only available for blue, makos and porbeagle sharks for 2010-2013."/>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5256076" y="5970440"/>
            <a:ext cx="468052" cy="468052"/>
          </a:xfrm>
          <a:prstGeom prst="rect">
            <a:avLst/>
          </a:prstGeom>
        </p:spPr>
      </p:pic>
      <p:pic>
        <p:nvPicPr>
          <p:cNvPr id="14" name="Picture 13">
            <a:hlinkClick r:id="rId7" action="ppaction://hlinksldjump" tooltip="IATTC does not require sharks to be reported to species on logsheets (see IATTC catches on sharks-unidentified plot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2411760" y="5920672"/>
            <a:ext cx="468052" cy="468052"/>
          </a:xfrm>
          <a:prstGeom prst="rect">
            <a:avLst/>
          </a:prstGeom>
        </p:spPr>
      </p:pic>
      <p:pic>
        <p:nvPicPr>
          <p:cNvPr id="15"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93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04800"/>
            <a:ext cx="8258969" cy="1143000"/>
          </a:xfrm>
        </p:spPr>
        <p:txBody>
          <a:bodyPr>
            <a:normAutofit fontScale="90000"/>
          </a:bodyPr>
          <a:lstStyle/>
          <a:p>
            <a:pPr algn="l"/>
            <a:r>
              <a:rPr lang="en-US" dirty="0" err="1">
                <a:latin typeface="Segoe UI Semibold" panose="020B0702040204020203" pitchFamily="34" charset="0"/>
                <a:cs typeface="Segoe UI Semibold" panose="020B0702040204020203" pitchFamily="34" charset="0"/>
              </a:rPr>
              <a:t>Porbeagle</a:t>
            </a:r>
            <a:r>
              <a:rPr lang="en-US" baseline="0" dirty="0">
                <a:latin typeface="Segoe UI Semibold" panose="020B0702040204020203" pitchFamily="34" charset="0"/>
                <a:cs typeface="Segoe UI Semibold" panose="020B0702040204020203" pitchFamily="34" charset="0"/>
              </a:rPr>
              <a:t> Shark &gt;Catch by Gear</a:t>
            </a:r>
            <a:endParaRPr lang="en-US" dirty="0">
              <a:latin typeface="Segoe UI Semibold" panose="020B0702040204020203" pitchFamily="34" charset="0"/>
              <a:cs typeface="Segoe UI Semibold" panose="020B0702040204020203" pitchFamily="34" charset="0"/>
            </a:endParaRPr>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704" y="1682750"/>
            <a:ext cx="4572000" cy="4572000"/>
          </a:xfrm>
          <a:prstGeom prst="rect">
            <a:avLst/>
          </a:prstGeom>
        </p:spPr>
      </p:pic>
      <p:pic>
        <p:nvPicPr>
          <p:cNvPr id="13"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855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04800"/>
            <a:ext cx="8258969" cy="1143000"/>
          </a:xfrm>
        </p:spPr>
        <p:txBody>
          <a:bodyPr>
            <a:normAutofit fontScale="90000"/>
          </a:bodyPr>
          <a:lstStyle/>
          <a:p>
            <a:pPr algn="l"/>
            <a:r>
              <a:rPr lang="en-US" dirty="0" err="1">
                <a:latin typeface="Segoe UI Semibold" panose="020B0702040204020203" pitchFamily="34" charset="0"/>
                <a:cs typeface="Segoe UI Semibold" panose="020B0702040204020203" pitchFamily="34" charset="0"/>
              </a:rPr>
              <a:t>Porbeagle</a:t>
            </a:r>
            <a:r>
              <a:rPr lang="en-US" baseline="0" dirty="0">
                <a:latin typeface="Segoe UI Semibold" panose="020B0702040204020203" pitchFamily="34" charset="0"/>
                <a:cs typeface="Segoe UI Semibold" panose="020B0702040204020203" pitchFamily="34" charset="0"/>
              </a:rPr>
              <a:t> Shark &gt;Catch by Flag</a:t>
            </a:r>
            <a:endParaRPr lang="en-US" dirty="0">
              <a:latin typeface="Segoe UI Semibold" panose="020B0702040204020203" pitchFamily="34" charset="0"/>
              <a:cs typeface="Segoe UI Semibold" panose="020B0702040204020203" pitchFamily="34" charset="0"/>
            </a:endParaRPr>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153" y="1280160"/>
            <a:ext cx="5715000" cy="5715000"/>
          </a:xfrm>
          <a:prstGeom prst="rect">
            <a:avLst/>
          </a:prstGeom>
        </p:spPr>
      </p:pic>
      <p:pic>
        <p:nvPicPr>
          <p:cNvPr id="13"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802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fontScale="90000"/>
          </a:bodyPr>
          <a:lstStyle/>
          <a:p>
            <a:pPr algn="l"/>
            <a:r>
              <a:rPr lang="en-US" dirty="0" err="1">
                <a:latin typeface="Segoe UI Semibold" panose="020B0702040204020203" pitchFamily="34" charset="0"/>
                <a:cs typeface="Segoe UI Semibold" panose="020B0702040204020203" pitchFamily="34" charset="0"/>
              </a:rPr>
              <a:t>Porbeagle</a:t>
            </a:r>
            <a:r>
              <a:rPr lang="en-US" dirty="0">
                <a:latin typeface="Segoe UI Semibold" panose="020B0702040204020203" pitchFamily="34" charset="0"/>
                <a:cs typeface="Segoe UI Semibold" panose="020B0702040204020203" pitchFamily="34" charset="0"/>
              </a:rPr>
              <a:t> Shark&gt; Ecological Risk</a:t>
            </a:r>
          </a:p>
        </p:txBody>
      </p:sp>
      <p:graphicFrame>
        <p:nvGraphicFramePr>
          <p:cNvPr id="11" name="Table 10"/>
          <p:cNvGraphicFramePr>
            <a:graphicFrameLocks noGrp="1"/>
          </p:cNvGraphicFramePr>
          <p:nvPr>
            <p:extLst>
              <p:ext uri="{D42A27DB-BD31-4B8C-83A1-F6EECF244321}">
                <p14:modId xmlns:p14="http://schemas.microsoft.com/office/powerpoint/2010/main" val="3709062584"/>
              </p:ext>
            </p:extLst>
          </p:nvPr>
        </p:nvGraphicFramePr>
        <p:xfrm>
          <a:off x="827584" y="2400888"/>
          <a:ext cx="7056784" cy="2224405"/>
        </p:xfrm>
        <a:graphic>
          <a:graphicData uri="http://schemas.openxmlformats.org/drawingml/2006/table">
            <a:tbl>
              <a:tblPr firstRow="1" bandRow="1">
                <a:tableStyleId>{5C22544A-7EE6-4342-B048-85BDC9FD1C3A}</a:tableStyleId>
              </a:tblPr>
              <a:tblGrid>
                <a:gridCol w="1726856">
                  <a:extLst>
                    <a:ext uri="{9D8B030D-6E8A-4147-A177-3AD203B41FA5}">
                      <a16:colId xmlns:a16="http://schemas.microsoft.com/office/drawing/2014/main" val="20000"/>
                    </a:ext>
                  </a:extLst>
                </a:gridCol>
                <a:gridCol w="1726856">
                  <a:extLst>
                    <a:ext uri="{9D8B030D-6E8A-4147-A177-3AD203B41FA5}">
                      <a16:colId xmlns:a16="http://schemas.microsoft.com/office/drawing/2014/main" val="20001"/>
                    </a:ext>
                  </a:extLst>
                </a:gridCol>
                <a:gridCol w="1074076">
                  <a:extLst>
                    <a:ext uri="{9D8B030D-6E8A-4147-A177-3AD203B41FA5}">
                      <a16:colId xmlns:a16="http://schemas.microsoft.com/office/drawing/2014/main" val="20002"/>
                    </a:ext>
                  </a:extLst>
                </a:gridCol>
                <a:gridCol w="1386869">
                  <a:extLst>
                    <a:ext uri="{9D8B030D-6E8A-4147-A177-3AD203B41FA5}">
                      <a16:colId xmlns:a16="http://schemas.microsoft.com/office/drawing/2014/main" val="20003"/>
                    </a:ext>
                  </a:extLst>
                </a:gridCol>
                <a:gridCol w="1142127">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a:t>
                      </a:r>
                      <a:r>
                        <a:rPr lang="en-US" sz="18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Species</a:t>
                      </a:r>
                    </a:p>
                    <a:p>
                      <a:endParaRPr lang="en-US" dirty="0"/>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Ocean</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Fishery</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Risk Ranking</a:t>
                      </a:r>
                    </a:p>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0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a:t>
                      </a:r>
                      <a:r>
                        <a:rPr lang="en-US" sz="1000" b="1"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0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most vulnerable)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See</a:t>
                      </a:r>
                    </a:p>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full regional ranking?</a:t>
                      </a:r>
                      <a:r>
                        <a:rPr lang="en-US" sz="16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pPr algn="ctr"/>
                      <a:r>
                        <a:rPr lang="en-US" sz="1200" dirty="0" err="1">
                          <a:latin typeface="Segoe UI Semibold" panose="020B0702040204020203" pitchFamily="34" charset="0"/>
                          <a:cs typeface="Segoe UI Semibold" panose="020B0702040204020203" pitchFamily="34" charset="0"/>
                        </a:rPr>
                        <a:t>Porbeagle</a:t>
                      </a:r>
                      <a:endParaRPr lang="en-US" sz="1200" dirty="0">
                        <a:latin typeface="Segoe UI Semibold" panose="020B0702040204020203" pitchFamily="34" charset="0"/>
                        <a:cs typeface="Segoe UI Semibold" panose="020B0702040204020203" pitchFamily="34" charset="0"/>
                      </a:endParaRPr>
                    </a:p>
                  </a:txBody>
                  <a:tcPr marL="9525" marR="9525" marT="9525" marB="0">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Atlantic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4</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1200" dirty="0" err="1">
                          <a:latin typeface="Segoe UI Semibold" panose="020B0702040204020203" pitchFamily="34" charset="0"/>
                          <a:cs typeface="Segoe UI Semibold" panose="020B0702040204020203" pitchFamily="34" charset="0"/>
                        </a:rPr>
                        <a:t>Porbeagle</a:t>
                      </a:r>
                      <a:endParaRPr lang="en-US" sz="12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14</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of 17</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1200" dirty="0" err="1">
                          <a:latin typeface="Segoe UI Semibold" panose="020B0702040204020203" pitchFamily="34" charset="0"/>
                          <a:cs typeface="Segoe UI Semibold" panose="020B0702040204020203" pitchFamily="34" charset="0"/>
                        </a:rPr>
                        <a:t>Porbeagle</a:t>
                      </a:r>
                      <a:endParaRPr lang="en-US" sz="12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7</a:t>
                      </a:r>
                      <a:r>
                        <a:rPr lang="en-US" sz="12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16</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US" sz="1200" dirty="0" err="1">
                          <a:latin typeface="Segoe UI Semibold" panose="020B0702040204020203" pitchFamily="34" charset="0"/>
                          <a:cs typeface="Segoe UI Semibold" panose="020B0702040204020203" pitchFamily="34" charset="0"/>
                        </a:rPr>
                        <a:t>Porbeagle</a:t>
                      </a:r>
                      <a:endParaRPr lang="en-US" sz="12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Western</a:t>
                      </a:r>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Central Pacific</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baseline="0"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2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8</a:t>
                      </a:r>
                      <a:r>
                        <a:rPr lang="en-US" sz="12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2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of 22</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3" name="Right Arrow 12">
            <a:hlinkClick r:id="rId4" action="ppaction://hlinksldjump"/>
          </p:cNvPr>
          <p:cNvSpPr/>
          <p:nvPr/>
        </p:nvSpPr>
        <p:spPr>
          <a:xfrm>
            <a:off x="7125115" y="3248980"/>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hlinkClick r:id="rId5" action="ppaction://hlinksldjump"/>
          </p:cNvPr>
          <p:cNvSpPr/>
          <p:nvPr/>
        </p:nvSpPr>
        <p:spPr>
          <a:xfrm>
            <a:off x="7128284" y="3573016"/>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hlinkClick r:id="rId6" action="ppaction://hlinksldjump"/>
          </p:cNvPr>
          <p:cNvSpPr/>
          <p:nvPr/>
        </p:nvSpPr>
        <p:spPr>
          <a:xfrm>
            <a:off x="7116749" y="4365104"/>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rId7" action="ppaction://hlinksldjump"/>
          </p:cNvPr>
          <p:cNvSpPr/>
          <p:nvPr/>
        </p:nvSpPr>
        <p:spPr>
          <a:xfrm>
            <a:off x="7128284" y="3969060"/>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hlinkClick r:id="rId8"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8" name="TextBox 17">
            <a:hlinkClick r:id="rId9"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20" name="Picture 2" descr="C:\Users\shelley.clarke\AppData\Local\Microsoft\Windows\INetCache\IE\ISEM6PSG\Info_sign_font_awesome.svg[1].png">
            <a:hlinkClick r:id="rId10" action="ppaction://hlinksldjump" tooltip="Data Sources:  EPO (IATTC paper SAC06/07), Atlantic (ICCAT study in 2012), Indian (IOTC paper 2012-SC15-INF10), Western and Central Pacific (Kirby and Molony 2006)"/>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63788" y="5970440"/>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hlinkClick r:id="rId10" action="ppaction://hlinksldjump" tooltip="You can see the full list of species and their rankings for each of the regional studies by clicking on the arrows below"/>
          </p:cNvPr>
          <p:cNvPicPr>
            <a:picLocks noChangeAspect="1"/>
          </p:cNvPicPr>
          <p:nvPr/>
        </p:nvPicPr>
        <p:blipFill rotWithShape="1">
          <a:blip r:embed="rId12" cstate="print">
            <a:extLst>
              <a:ext uri="{28A0092B-C50C-407E-A947-70E740481C1C}">
                <a14:useLocalDpi xmlns:a14="http://schemas.microsoft.com/office/drawing/2010/main" val="0"/>
              </a:ext>
            </a:extLst>
          </a:blip>
          <a:srcRect l="54285" t="6264" r="28651" b="76668"/>
          <a:stretch/>
        </p:blipFill>
        <p:spPr>
          <a:xfrm>
            <a:off x="7064324" y="1808820"/>
            <a:ext cx="468052" cy="468052"/>
          </a:xfrm>
          <a:prstGeom prst="rect">
            <a:avLst/>
          </a:prstGeom>
        </p:spPr>
      </p:pic>
    </p:spTree>
    <p:extLst>
      <p:ext uri="{BB962C8B-B14F-4D97-AF65-F5344CB8AC3E}">
        <p14:creationId xmlns:p14="http://schemas.microsoft.com/office/powerpoint/2010/main" val="2130234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862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32656"/>
            <a:ext cx="7858225" cy="1143000"/>
          </a:xfrm>
        </p:spPr>
        <p:txBody>
          <a:bodyPr>
            <a:normAutofit fontScale="90000"/>
          </a:bodyPr>
          <a:lstStyle/>
          <a:p>
            <a:pPr algn="l"/>
            <a:r>
              <a:rPr lang="en-US" dirty="0" err="1">
                <a:latin typeface="Segoe UI Semibold" panose="020B0702040204020203" pitchFamily="34" charset="0"/>
                <a:cs typeface="Segoe UI Semibold" panose="020B0702040204020203" pitchFamily="34" charset="0"/>
              </a:rPr>
              <a:t>Porbeagle</a:t>
            </a:r>
            <a:r>
              <a:rPr lang="en-US" dirty="0">
                <a:latin typeface="Segoe UI Semibold" panose="020B0702040204020203" pitchFamily="34" charset="0"/>
                <a:cs typeface="Segoe UI Semibold" panose="020B0702040204020203" pitchFamily="34" charset="0"/>
              </a:rPr>
              <a:t> &gt; Stock Assessments</a:t>
            </a:r>
          </a:p>
        </p:txBody>
      </p:sp>
      <p:graphicFrame>
        <p:nvGraphicFramePr>
          <p:cNvPr id="10" name="Table 9"/>
          <p:cNvGraphicFramePr>
            <a:graphicFrameLocks noGrp="1"/>
          </p:cNvGraphicFramePr>
          <p:nvPr>
            <p:extLst>
              <p:ext uri="{D42A27DB-BD31-4B8C-83A1-F6EECF244321}">
                <p14:modId xmlns:p14="http://schemas.microsoft.com/office/powerpoint/2010/main" val="1901382665"/>
              </p:ext>
            </p:extLst>
          </p:nvPr>
        </p:nvGraphicFramePr>
        <p:xfrm>
          <a:off x="935596" y="1628800"/>
          <a:ext cx="7380820" cy="4464496"/>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1188132">
                  <a:extLst>
                    <a:ext uri="{9D8B030D-6E8A-4147-A177-3AD203B41FA5}">
                      <a16:colId xmlns:a16="http://schemas.microsoft.com/office/drawing/2014/main" val="20001"/>
                    </a:ext>
                  </a:extLst>
                </a:gridCol>
                <a:gridCol w="1188132">
                  <a:extLst>
                    <a:ext uri="{9D8B030D-6E8A-4147-A177-3AD203B41FA5}">
                      <a16:colId xmlns:a16="http://schemas.microsoft.com/office/drawing/2014/main" val="20002"/>
                    </a:ext>
                  </a:extLst>
                </a:gridCol>
                <a:gridCol w="1176024">
                  <a:extLst>
                    <a:ext uri="{9D8B030D-6E8A-4147-A177-3AD203B41FA5}">
                      <a16:colId xmlns:a16="http://schemas.microsoft.com/office/drawing/2014/main" val="20003"/>
                    </a:ext>
                  </a:extLst>
                </a:gridCol>
                <a:gridCol w="1164236">
                  <a:extLst>
                    <a:ext uri="{9D8B030D-6E8A-4147-A177-3AD203B41FA5}">
                      <a16:colId xmlns:a16="http://schemas.microsoft.com/office/drawing/2014/main" val="20004"/>
                    </a:ext>
                  </a:extLst>
                </a:gridCol>
                <a:gridCol w="1440160">
                  <a:extLst>
                    <a:ext uri="{9D8B030D-6E8A-4147-A177-3AD203B41FA5}">
                      <a16:colId xmlns:a16="http://schemas.microsoft.com/office/drawing/2014/main" val="20005"/>
                    </a:ext>
                  </a:extLst>
                </a:gridCol>
              </a:tblGrid>
              <a:tr h="477031">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Ocean</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gridSpan="4">
                  <a:txBody>
                    <a:bodyPr/>
                    <a:lstStyle/>
                    <a:p>
                      <a:pPr algn="ctr" fontAlgn="b"/>
                      <a:r>
                        <a:rPr lang="en-US" sz="1400" b="0" i="0" u="none" strike="noStrike" dirty="0">
                          <a:solidFill>
                            <a:srgbClr val="000000"/>
                          </a:solidFill>
                          <a:effectLst/>
                          <a:latin typeface="Segoe UI Semibold" panose="020B0702040204020203" pitchFamily="34" charset="0"/>
                          <a:cs typeface="Segoe UI Semibold" panose="020B0702040204020203" pitchFamily="34" charset="0"/>
                        </a:rPr>
                        <a:t>Atlantic</a:t>
                      </a: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hMerge="1">
                  <a:txBody>
                    <a:bodyPr/>
                    <a:lstStyle/>
                    <a:p>
                      <a:pPr algn="ctr" fontAlgn="b"/>
                      <a:endParaRPr lang="en-US" sz="14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Segoe UI Semibold" panose="020B0702040204020203" pitchFamily="34" charset="0"/>
                          <a:cs typeface="Segoe UI Semibold" panose="020B0702040204020203" pitchFamily="34" charset="0"/>
                        </a:rPr>
                        <a:t>Southern</a:t>
                      </a: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extLst>
                  <a:ext uri="{0D108BD9-81ED-4DB2-BD59-A6C34878D82A}">
                    <a16:rowId xmlns:a16="http://schemas.microsoft.com/office/drawing/2014/main" val="10000"/>
                  </a:ext>
                </a:extLst>
              </a:tr>
              <a:tr h="241581">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Stock</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Northwest</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Northeast</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Southwest</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Southeast</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Southern Hemisphere</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998">
                <a:tc>
                  <a:txBody>
                    <a:bodyPr/>
                    <a:lstStyle/>
                    <a:p>
                      <a:pPr marL="114300" indent="-114300"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 Last Assessed</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a:solidFill>
                            <a:srgbClr val="000000"/>
                          </a:solidFill>
                          <a:effectLst/>
                          <a:latin typeface="Segoe UI Semibold" panose="020B0702040204020203" pitchFamily="34" charset="0"/>
                          <a:cs typeface="Segoe UI Semibold" panose="020B0702040204020203" pitchFamily="34" charset="0"/>
                        </a:rPr>
                        <a:t>2009</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2009</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2009</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2009</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ctr" fontAlgn="b"/>
                      <a:r>
                        <a:rPr lang="en-US" sz="10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2016 (in progress)</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998">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Overfished?</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a:solidFill>
                            <a:srgbClr val="000000"/>
                          </a:solidFill>
                          <a:effectLst/>
                          <a:latin typeface="Segoe UI Semibold" panose="020B0702040204020203" pitchFamily="34" charset="0"/>
                          <a:cs typeface="Segoe UI Semibold" panose="020B0702040204020203" pitchFamily="34" charset="0"/>
                        </a:rPr>
                        <a:t>YES</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a:solidFill>
                            <a:srgbClr val="000000"/>
                          </a:solidFill>
                          <a:effectLst/>
                          <a:latin typeface="Segoe UI Semibold" panose="020B0702040204020203" pitchFamily="34" charset="0"/>
                          <a:cs typeface="Segoe UI Semibold" panose="020B0702040204020203" pitchFamily="34" charset="0"/>
                        </a:rPr>
                        <a:t>YES</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INCONCLUSIVE</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INCONCLUSIVE</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3998">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Overfishing?</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a:solidFill>
                            <a:srgbClr val="000000"/>
                          </a:solidFill>
                          <a:effectLst/>
                          <a:latin typeface="Segoe UI Semibold" panose="020B0702040204020203" pitchFamily="34" charset="0"/>
                          <a:cs typeface="Segoe UI Semibold" panose="020B0702040204020203" pitchFamily="34" charset="0"/>
                        </a:rPr>
                        <a:t>NO</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a:solidFill>
                            <a:srgbClr val="000000"/>
                          </a:solidFill>
                          <a:effectLst/>
                          <a:latin typeface="Segoe UI Semibold" panose="020B0702040204020203" pitchFamily="34" charset="0"/>
                          <a:cs typeface="Segoe UI Semibold" panose="020B0702040204020203" pitchFamily="34" charset="0"/>
                        </a:rPr>
                        <a:t>LIKELY YES OR YES</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INCONCLUSIVE</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INCONCLUSIVE</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91322">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Notes</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fishery closed in 2013; recovery will require &gt;=20 years</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TAC set to zero since 2010; with no take recovery will take 15-34 years</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Segoe UI Semibold" panose="020B0702040204020203" pitchFamily="34" charset="0"/>
                          <a:cs typeface="Segoe UI Semibold" panose="020B0702040204020203" pitchFamily="34" charset="0"/>
                        </a:rPr>
                        <a:t>Uruguay prohibited retention in 2013</a:t>
                      </a: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784">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Links</a:t>
                      </a:r>
                    </a:p>
                  </a:txBody>
                  <a:tcPr marL="9525" marR="9525" marT="9525" marB="0" anchor="b">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9525" marR="9525" marT="9525" marB="0" anchor="b">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11"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981" y="5769260"/>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hlinkClick r:id="rId6" action="ppaction://hlinksldjump"/>
          </p:cNvPr>
          <p:cNvSpPr txBox="1"/>
          <p:nvPr/>
        </p:nvSpPr>
        <p:spPr>
          <a:xfrm>
            <a:off x="5580112"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7"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3" name="Picture 3" descr="C:\Users\shelley.clarke\AppData\Local\Microsoft\Windows\INetCache\IE\CJMI6BO2\1390060157[1].png">
            <a:hlinkClick r:id="rId8" action="ppaction://hlinksldjump" tooltip="If the link opens in a window behind this screen (and you can't see it), press ALT+TAB to switch windows"/>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359532" y="5646784"/>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21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73380"/>
            <a:ext cx="7620000" cy="1143000"/>
          </a:xfrm>
        </p:spPr>
        <p:txBody>
          <a:bodyPr/>
          <a:lstStyle/>
          <a:p>
            <a:pPr algn="l"/>
            <a:r>
              <a:rPr lang="en-US" dirty="0">
                <a:latin typeface="Segoe UI Semibold" panose="020B0702040204020203" pitchFamily="34" charset="0"/>
                <a:cs typeface="Segoe UI Semibold" panose="020B0702040204020203" pitchFamily="34" charset="0"/>
              </a:rPr>
              <a:t>Start &gt; </a:t>
            </a:r>
          </a:p>
        </p:txBody>
      </p:sp>
      <p:sp>
        <p:nvSpPr>
          <p:cNvPr id="4" name="Rectangle 3"/>
          <p:cNvSpPr/>
          <p:nvPr/>
        </p:nvSpPr>
        <p:spPr>
          <a:xfrm>
            <a:off x="-1" y="0"/>
            <a:ext cx="152401"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91599" y="0"/>
            <a:ext cx="152401"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3" action="ppaction://hlinksldjump"/>
          </p:cNvPr>
          <p:cNvSpPr txBox="1"/>
          <p:nvPr/>
        </p:nvSpPr>
        <p:spPr>
          <a:xfrm>
            <a:off x="7010400" y="6019800"/>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6" name="Rectangle 15">
            <a:hlinkClick r:id="rId4" action="ppaction://hlinksldjump"/>
          </p:cNvPr>
          <p:cNvSpPr/>
          <p:nvPr/>
        </p:nvSpPr>
        <p:spPr>
          <a:xfrm>
            <a:off x="702004" y="3246129"/>
            <a:ext cx="2176389" cy="1861066"/>
          </a:xfrm>
          <a:prstGeom prst="rect">
            <a:avLst/>
          </a:prstGeom>
          <a:solidFill>
            <a:schemeClr val="bg2">
              <a:lumMod val="90000"/>
            </a:schemeClr>
          </a:solidFill>
          <a:ln w="38100">
            <a:solidFill>
              <a:schemeClr val="tx2"/>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bold" panose="020B0702040204020203" pitchFamily="34" charset="0"/>
                <a:cs typeface="Segoe UI Semibold" panose="020B0702040204020203" pitchFamily="34" charset="0"/>
              </a:rPr>
              <a:t>by t-RFMO</a:t>
            </a:r>
          </a:p>
        </p:txBody>
      </p:sp>
      <p:sp>
        <p:nvSpPr>
          <p:cNvPr id="29" name="Title 1"/>
          <p:cNvSpPr txBox="1">
            <a:spLocks/>
          </p:cNvSpPr>
          <p:nvPr/>
        </p:nvSpPr>
        <p:spPr>
          <a:xfrm>
            <a:off x="669758" y="2009894"/>
            <a:ext cx="7620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latin typeface="Segoe UI Semibold" panose="020B0702040204020203" pitchFamily="34" charset="0"/>
                <a:cs typeface="Segoe UI Semibold" panose="020B0702040204020203" pitchFamily="34" charset="0"/>
              </a:rPr>
              <a:t>Browse by:</a:t>
            </a:r>
          </a:p>
        </p:txBody>
      </p:sp>
      <p:sp>
        <p:nvSpPr>
          <p:cNvPr id="45" name="Rectangle 44">
            <a:hlinkClick r:id="rId5" action="ppaction://hlinksldjump"/>
          </p:cNvPr>
          <p:cNvSpPr/>
          <p:nvPr/>
        </p:nvSpPr>
        <p:spPr>
          <a:xfrm>
            <a:off x="3256620" y="3246129"/>
            <a:ext cx="3048000" cy="1861066"/>
          </a:xfrm>
          <a:prstGeom prst="rect">
            <a:avLst/>
          </a:prstGeom>
          <a:solidFill>
            <a:schemeClr val="accent1">
              <a:lumMod val="20000"/>
              <a:lumOff val="80000"/>
            </a:schemeClr>
          </a:solidFill>
          <a:ln w="38100">
            <a:solidFill>
              <a:schemeClr val="accent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bold" panose="020B0702040204020203" pitchFamily="34" charset="0"/>
                <a:cs typeface="Segoe UI Semibold" panose="020B0702040204020203" pitchFamily="34" charset="0"/>
              </a:rPr>
              <a:t>by Shark</a:t>
            </a:r>
          </a:p>
          <a:p>
            <a:pPr algn="ctr"/>
            <a:r>
              <a:rPr lang="en-US" sz="2800" dirty="0">
                <a:solidFill>
                  <a:schemeClr val="tx1"/>
                </a:solidFill>
                <a:latin typeface="Segoe UI Semibold" panose="020B0702040204020203" pitchFamily="34" charset="0"/>
                <a:cs typeface="Segoe UI Semibold" panose="020B0702040204020203" pitchFamily="34" charset="0"/>
              </a:rPr>
              <a:t>Species /Group</a:t>
            </a:r>
          </a:p>
        </p:txBody>
      </p:sp>
      <p:sp>
        <p:nvSpPr>
          <p:cNvPr id="46" name="Rectangle 45">
            <a:hlinkClick r:id="rId6" action="ppaction://hlinksldjump"/>
          </p:cNvPr>
          <p:cNvSpPr/>
          <p:nvPr/>
        </p:nvSpPr>
        <p:spPr>
          <a:xfrm>
            <a:off x="6705600" y="3244334"/>
            <a:ext cx="2057400" cy="1861066"/>
          </a:xfrm>
          <a:prstGeom prst="rect">
            <a:avLst/>
          </a:prstGeom>
          <a:solidFill>
            <a:schemeClr val="accent2">
              <a:lumMod val="20000"/>
              <a:lumOff val="80000"/>
            </a:schemeClr>
          </a:solidFill>
          <a:ln w="3810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bold" panose="020B0702040204020203" pitchFamily="34" charset="0"/>
                <a:cs typeface="Segoe UI Semibold" panose="020B0702040204020203" pitchFamily="34" charset="0"/>
              </a:rPr>
              <a:t>by Gear / Fishery</a:t>
            </a:r>
          </a:p>
        </p:txBody>
      </p:sp>
      <p:sp>
        <p:nvSpPr>
          <p:cNvPr id="9" name="Rectangle 8">
            <a:hlinkClick r:id="rId7" action="ppaction://hlinksldjump"/>
          </p:cNvPr>
          <p:cNvSpPr/>
          <p:nvPr/>
        </p:nvSpPr>
        <p:spPr>
          <a:xfrm>
            <a:off x="3160440" y="5497742"/>
            <a:ext cx="3240360" cy="1044116"/>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bold" panose="020B0702040204020203" pitchFamily="34" charset="0"/>
                <a:cs typeface="Segoe UI Semibold" panose="020B0702040204020203" pitchFamily="34" charset="0"/>
              </a:rPr>
              <a:t>Global Figures for all Sharks</a:t>
            </a:r>
          </a:p>
        </p:txBody>
      </p:sp>
      <p:pic>
        <p:nvPicPr>
          <p:cNvPr id="17" name="Picture 16">
            <a:hlinkClick r:id="rId8" action="ppaction://hlinksldjump" tooltip="Select &quot;Global Figures&quot; to see shark catch species composition worldwide, the proportion of shark catches reported to each t-RFMO, or total shark catches by flag State worldwide"/>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2531965" y="5785774"/>
            <a:ext cx="468052" cy="468052"/>
          </a:xfrm>
          <a:prstGeom prst="rect">
            <a:avLst/>
          </a:prstGeom>
        </p:spPr>
      </p:pic>
      <p:pic>
        <p:nvPicPr>
          <p:cNvPr id="18" name="Picture 17">
            <a:hlinkClick r:id="rId8" action="ppaction://hlinksldjump" tooltip="Select this option if you are most interested in data for certain shark species, for example hammerhead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4572000" y="2682538"/>
            <a:ext cx="468052" cy="468052"/>
          </a:xfrm>
          <a:prstGeom prst="rect">
            <a:avLst/>
          </a:prstGeom>
        </p:spPr>
      </p:pic>
      <p:pic>
        <p:nvPicPr>
          <p:cNvPr id="19" name="Picture 18">
            <a:hlinkClick r:id="rId8" action="ppaction://hlinksldjump" tooltip="Select this option if you are interested in just longline fishery data or just purse seine fishery data"/>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8388424" y="5193196"/>
            <a:ext cx="468052" cy="468052"/>
          </a:xfrm>
          <a:prstGeom prst="rect">
            <a:avLst/>
          </a:prstGeom>
        </p:spPr>
      </p:pic>
      <p:pic>
        <p:nvPicPr>
          <p:cNvPr id="20" name="Picture 19">
            <a:hlinkClick r:id="rId8" action="ppaction://hlinksldjump" tooltip="Select this option to see data by t-RFMO or area, i.e. Atlantic, Eastern Pacific, Western Central Pacific, Indian or Southern Ocean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179512" y="3974852"/>
            <a:ext cx="468052" cy="468052"/>
          </a:xfrm>
          <a:prstGeom prst="rect">
            <a:avLst/>
          </a:prstGeom>
        </p:spPr>
      </p:pic>
    </p:spTree>
    <p:extLst>
      <p:ext uri="{BB962C8B-B14F-4D97-AF65-F5344CB8AC3E}">
        <p14:creationId xmlns:p14="http://schemas.microsoft.com/office/powerpoint/2010/main" val="6519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 </a:t>
            </a:r>
            <a:r>
              <a:rPr lang="en-US" sz="2400" dirty="0" err="1">
                <a:latin typeface="Segoe UI Semibold" panose="020B0702040204020203" pitchFamily="34" charset="0"/>
                <a:cs typeface="Segoe UI Semibold" panose="020B0702040204020203" pitchFamily="34" charset="0"/>
              </a:rPr>
              <a:t>Porbeagle</a:t>
            </a:r>
            <a:r>
              <a:rPr lang="en-US" sz="2400" dirty="0">
                <a:latin typeface="Segoe UI Semibold" panose="020B0702040204020203" pitchFamily="34" charset="0"/>
                <a:cs typeface="Segoe UI Semibold" panose="020B0702040204020203" pitchFamily="34" charset="0"/>
              </a:rPr>
              <a:t> Sharks&gt; Management Measures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p:cNvGraphicFramePr>
            <a:graphicFrameLocks noGrp="1"/>
          </p:cNvGraphicFramePr>
          <p:nvPr>
            <p:extLst>
              <p:ext uri="{D42A27DB-BD31-4B8C-83A1-F6EECF244321}">
                <p14:modId xmlns:p14="http://schemas.microsoft.com/office/powerpoint/2010/main" val="2602824433"/>
              </p:ext>
            </p:extLst>
          </p:nvPr>
        </p:nvGraphicFramePr>
        <p:xfrm>
          <a:off x="575556" y="1880828"/>
          <a:ext cx="8064896" cy="1112520"/>
        </p:xfrm>
        <a:graphic>
          <a:graphicData uri="http://schemas.openxmlformats.org/drawingml/2006/table">
            <a:tbl>
              <a:tblPr firstRow="1" bandRow="1">
                <a:tableStyleId>{5C22544A-7EE6-4342-B048-85BDC9FD1C3A}</a:tableStyleId>
              </a:tblPr>
              <a:tblGrid>
                <a:gridCol w="1195870">
                  <a:extLst>
                    <a:ext uri="{9D8B030D-6E8A-4147-A177-3AD203B41FA5}">
                      <a16:colId xmlns:a16="http://schemas.microsoft.com/office/drawing/2014/main" val="20000"/>
                    </a:ext>
                  </a:extLst>
                </a:gridCol>
                <a:gridCol w="1195870">
                  <a:extLst>
                    <a:ext uri="{9D8B030D-6E8A-4147-A177-3AD203B41FA5}">
                      <a16:colId xmlns:a16="http://schemas.microsoft.com/office/drawing/2014/main" val="20001"/>
                    </a:ext>
                  </a:extLst>
                </a:gridCol>
                <a:gridCol w="674636">
                  <a:extLst>
                    <a:ext uri="{9D8B030D-6E8A-4147-A177-3AD203B41FA5}">
                      <a16:colId xmlns:a16="http://schemas.microsoft.com/office/drawing/2014/main" val="20002"/>
                    </a:ext>
                  </a:extLst>
                </a:gridCol>
                <a:gridCol w="1042620">
                  <a:extLst>
                    <a:ext uri="{9D8B030D-6E8A-4147-A177-3AD203B41FA5}">
                      <a16:colId xmlns:a16="http://schemas.microsoft.com/office/drawing/2014/main" val="20003"/>
                    </a:ext>
                  </a:extLst>
                </a:gridCol>
                <a:gridCol w="3066530">
                  <a:extLst>
                    <a:ext uri="{9D8B030D-6E8A-4147-A177-3AD203B41FA5}">
                      <a16:colId xmlns:a16="http://schemas.microsoft.com/office/drawing/2014/main" val="20004"/>
                    </a:ext>
                  </a:extLst>
                </a:gridCol>
                <a:gridCol w="889370">
                  <a:extLst>
                    <a:ext uri="{9D8B030D-6E8A-4147-A177-3AD203B41FA5}">
                      <a16:colId xmlns:a16="http://schemas.microsoft.com/office/drawing/2014/main" val="20005"/>
                    </a:ext>
                  </a:extLst>
                </a:gridCol>
              </a:tblGrid>
              <a:tr h="370840">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t-RFMO</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Measure</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Key Concepts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extLst>
                  <a:ext uri="{0D108BD9-81ED-4DB2-BD59-A6C34878D82A}">
                    <a16:rowId xmlns:a16="http://schemas.microsoft.com/office/drawing/2014/main" val="10000"/>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ICCAT</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  2007-06</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2007</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shortfin mako, porbeagle</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data submission, mortality reduction, nursery areas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ICCAT</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2015-06</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2015</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porbeagle</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live release, data submission, research</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2"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4762" y="2348880"/>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8579" y="2744924"/>
            <a:ext cx="2984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367644" y="4689140"/>
            <a:ext cx="3627532" cy="553998"/>
          </a:xfrm>
          <a:prstGeom prst="rect">
            <a:avLst/>
          </a:prstGeom>
          <a:noFill/>
        </p:spPr>
        <p:txBody>
          <a:bodyPr wrap="none" rtlCol="0">
            <a:spAutoFit/>
          </a:bodyPr>
          <a:lstStyle/>
          <a:p>
            <a:r>
              <a:rPr lang="en-US" sz="1200" dirty="0">
                <a:solidFill>
                  <a:srgbClr val="000000"/>
                </a:solidFill>
                <a:latin typeface="Segoe UI Semibold" panose="020B0702040204020203" pitchFamily="34" charset="0"/>
                <a:ea typeface="Segoe UI Black" panose="020B0A02040204020203" pitchFamily="34" charset="0"/>
                <a:cs typeface="Segoe UI Semibold" panose="020B0702040204020203" pitchFamily="34" charset="0"/>
              </a:rPr>
              <a:t>For measures that apply to all sharks, click here:   </a:t>
            </a:r>
          </a:p>
          <a:p>
            <a:endParaRPr lang="en-US" dirty="0"/>
          </a:p>
        </p:txBody>
      </p:sp>
      <p:pic>
        <p:nvPicPr>
          <p:cNvPr id="17" name="Picture 16">
            <a:hlinkClick r:id="rId8" action="ppaction://hlinksldjump"/>
          </p:cNvPr>
          <p:cNvPicPr>
            <a:picLocks noChangeAspect="1"/>
          </p:cNvPicPr>
          <p:nvPr/>
        </p:nvPicPr>
        <p:blipFill rotWithShape="1">
          <a:blip r:embed="rId9" cstate="print">
            <a:grayscl/>
            <a:extLst>
              <a:ext uri="{28A0092B-C50C-407E-A947-70E740481C1C}">
                <a14:useLocalDpi xmlns:a14="http://schemas.microsoft.com/office/drawing/2010/main" val="0"/>
              </a:ext>
            </a:extLst>
          </a:blip>
          <a:srcRect l="10010" t="57333" r="64654" b="5328"/>
          <a:stretch/>
        </p:blipFill>
        <p:spPr>
          <a:xfrm>
            <a:off x="4814020" y="4581128"/>
            <a:ext cx="362312" cy="533933"/>
          </a:xfrm>
          <a:prstGeom prst="rect">
            <a:avLst/>
          </a:prstGeom>
        </p:spPr>
      </p:pic>
      <p:sp>
        <p:nvSpPr>
          <p:cNvPr id="18" name="TextBox 17">
            <a:hlinkClick r:id="rId10"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9" name="TextBox 18">
            <a:hlinkClick r:id="rId11"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4" name="Picture 3" descr="C:\Users\shelley.clarke\AppData\Local\Microsoft\Windows\INetCache\IE\CJMI6BO2\1390060157[1].png">
            <a:hlinkClick r:id="rId12" action="ppaction://hlinksldjump" tooltip="If the link opens in a window behind this screen (and you can't see it) try pressing ALT+TAB to switch windows"/>
          </p:cNvPr>
          <p:cNvPicPr>
            <a:picLocks noChangeAspect="1" noChangeArrowheads="1"/>
          </p:cNvPicPr>
          <p:nvPr/>
        </p:nvPicPr>
        <p:blipFill>
          <a:blip r:embed="rId13" cstate="print">
            <a:biLevel thresh="75000"/>
            <a:extLst>
              <a:ext uri="{28A0092B-C50C-407E-A947-70E740481C1C}">
                <a14:useLocalDpi xmlns:a14="http://schemas.microsoft.com/office/drawing/2010/main" val="0"/>
              </a:ext>
            </a:extLst>
          </a:blip>
          <a:srcRect/>
          <a:stretch>
            <a:fillRect/>
          </a:stretch>
        </p:blipFill>
        <p:spPr bwMode="auto">
          <a:xfrm>
            <a:off x="7964298" y="1358900"/>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387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a:bodyPr>
          <a:lstStyle/>
          <a:p>
            <a:pPr algn="l"/>
            <a:r>
              <a:rPr lang="en-US" dirty="0">
                <a:latin typeface="Segoe UI Semibold" panose="020B0702040204020203" pitchFamily="34" charset="0"/>
                <a:cs typeface="Segoe UI Semibold" panose="020B0702040204020203" pitchFamily="34" charset="0"/>
              </a:rPr>
              <a:t>Hammerhead Sharks &gt;</a:t>
            </a:r>
          </a:p>
        </p:txBody>
      </p:sp>
      <p:sp>
        <p:nvSpPr>
          <p:cNvPr id="8" name="TextBox 7">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2" name="TextBox 11">
            <a:hlinkClick r:id="rId5" action="ppaction://hlinksldjump"/>
          </p:cNvPr>
          <p:cNvSpPr txBox="1"/>
          <p:nvPr/>
        </p:nvSpPr>
        <p:spPr>
          <a:xfrm>
            <a:off x="1799692" y="2167246"/>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t-RFMO</a:t>
            </a:r>
          </a:p>
        </p:txBody>
      </p:sp>
      <p:sp>
        <p:nvSpPr>
          <p:cNvPr id="13" name="TextBox 12">
            <a:hlinkClick r:id="rId6" action="ppaction://hlinksldjump"/>
          </p:cNvPr>
          <p:cNvSpPr txBox="1"/>
          <p:nvPr/>
        </p:nvSpPr>
        <p:spPr>
          <a:xfrm>
            <a:off x="1799692"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Gear Type</a:t>
            </a:r>
          </a:p>
        </p:txBody>
      </p:sp>
      <p:sp>
        <p:nvSpPr>
          <p:cNvPr id="14" name="TextBox 13">
            <a:hlinkClick r:id="rId7" action="ppaction://hlinksldjump"/>
          </p:cNvPr>
          <p:cNvSpPr txBox="1"/>
          <p:nvPr/>
        </p:nvSpPr>
        <p:spPr>
          <a:xfrm>
            <a:off x="1811338" y="3703221"/>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Flag State</a:t>
            </a:r>
          </a:p>
        </p:txBody>
      </p:sp>
      <p:sp>
        <p:nvSpPr>
          <p:cNvPr id="17" name="TextBox 16"/>
          <p:cNvSpPr txBox="1"/>
          <p:nvPr/>
        </p:nvSpPr>
        <p:spPr>
          <a:xfrm>
            <a:off x="4858508"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solidFill>
                  <a:schemeClr val="bg1">
                    <a:lumMod val="75000"/>
                  </a:schemeClr>
                </a:solidFill>
                <a:latin typeface="Segoe UI Semibold" panose="020B0702040204020203" pitchFamily="34" charset="0"/>
                <a:cs typeface="Segoe UI Semibold" panose="020B0702040204020203" pitchFamily="34" charset="0"/>
              </a:rPr>
              <a:t>Stock Assessment</a:t>
            </a:r>
          </a:p>
        </p:txBody>
      </p:sp>
      <p:sp>
        <p:nvSpPr>
          <p:cNvPr id="18" name="TextBox 17">
            <a:hlinkClick r:id="rId8" action="ppaction://hlinksldjump"/>
          </p:cNvPr>
          <p:cNvSpPr txBox="1"/>
          <p:nvPr/>
        </p:nvSpPr>
        <p:spPr>
          <a:xfrm>
            <a:off x="4860976" y="3631723"/>
            <a:ext cx="2197768" cy="584775"/>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Management Measures</a:t>
            </a:r>
          </a:p>
        </p:txBody>
      </p:sp>
      <p:sp>
        <p:nvSpPr>
          <p:cNvPr id="19" name="TextBox 18">
            <a:hlinkClick r:id="rId9" action="ppaction://hlinksldjump"/>
          </p:cNvPr>
          <p:cNvSpPr txBox="1"/>
          <p:nvPr/>
        </p:nvSpPr>
        <p:spPr>
          <a:xfrm>
            <a:off x="4844716" y="2160619"/>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Ecological Risk</a:t>
            </a:r>
          </a:p>
        </p:txBody>
      </p:sp>
      <p:pic>
        <p:nvPicPr>
          <p:cNvPr id="15" name="Picture 8" descr="http://www.fao.org/docrep/009/a0653e/a0653e1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9070" y="5018551"/>
            <a:ext cx="3065860" cy="118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222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107504"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7564" y="373380"/>
            <a:ext cx="8558336" cy="1143000"/>
          </a:xfrm>
        </p:spPr>
        <p:txBody>
          <a:bodyPr>
            <a:noAutofit/>
          </a:bodyPr>
          <a:lstStyle/>
          <a:p>
            <a:pPr algn="l"/>
            <a:r>
              <a:rPr lang="en-US" sz="3600" dirty="0">
                <a:latin typeface="Segoe UI Semibold" panose="020B0702040204020203" pitchFamily="34" charset="0"/>
                <a:cs typeface="Segoe UI Semibold" panose="020B0702040204020203" pitchFamily="34" charset="0"/>
              </a:rPr>
              <a:t>Hammerhead Sharks &gt;Catch by t-RFMO</a:t>
            </a:r>
          </a:p>
        </p:txBody>
      </p:sp>
      <p:sp>
        <p:nvSpPr>
          <p:cNvPr id="8" name="TextBox 7">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9712" y="1556792"/>
            <a:ext cx="4572000" cy="4572000"/>
          </a:xfrm>
          <a:prstGeom prst="rect">
            <a:avLst/>
          </a:prstGeom>
        </p:spPr>
      </p:pic>
      <p:pic>
        <p:nvPicPr>
          <p:cNvPr id="12" name="Picture 11">
            <a:hlinkClick r:id="rId7" action="ppaction://hlinksldjump" tooltip="Bear in mind that these figures reflect when each t-RFMO began requiring the reporting of this species on logsheets.  Also, some t-RFMOs/flag States only require reporting of fully retained shark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598073" y="4041775"/>
            <a:ext cx="468052" cy="468052"/>
          </a:xfrm>
          <a:prstGeom prst="rect">
            <a:avLst/>
          </a:prstGeom>
        </p:spPr>
      </p:pic>
      <p:pic>
        <p:nvPicPr>
          <p:cNvPr id="13" name="Picture 12">
            <a:hlinkClick r:id="rId7" action="ppaction://hlinksldjump" tooltip="IATTC does not require sharks to be reported to species on logsheets (see IATTC catches on sharks-unidentified plot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2717794" y="6023491"/>
            <a:ext cx="468052" cy="468052"/>
          </a:xfrm>
          <a:prstGeom prst="rect">
            <a:avLst/>
          </a:prstGeom>
        </p:spPr>
      </p:pic>
      <p:pic>
        <p:nvPicPr>
          <p:cNvPr id="14" name="Picture 13">
            <a:hlinkClick r:id="rId7" action="ppaction://hlinksldjump" tooltip="CCSBT data are only available for blue, makos and porbeagle sharks for 2010-2013."/>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5686679" y="6036928"/>
            <a:ext cx="468052" cy="468052"/>
          </a:xfrm>
          <a:prstGeom prst="rect">
            <a:avLst/>
          </a:prstGeom>
        </p:spPr>
      </p:pic>
      <p:pic>
        <p:nvPicPr>
          <p:cNvPr id="15"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7" action="ppaction://hlinksldjump" tooltip="Where there are problems with reported shark catch data IOTC Secretariat estimates these data.  This may be why IOTC catches are often higher than for other t-RFMO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4103948" y="6090387"/>
            <a:ext cx="468052" cy="468052"/>
          </a:xfrm>
          <a:prstGeom prst="rect">
            <a:avLst/>
          </a:prstGeom>
        </p:spPr>
      </p:pic>
    </p:spTree>
    <p:extLst>
      <p:ext uri="{BB962C8B-B14F-4D97-AF65-F5344CB8AC3E}">
        <p14:creationId xmlns:p14="http://schemas.microsoft.com/office/powerpoint/2010/main" val="2876693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73380"/>
            <a:ext cx="8558336" cy="1143000"/>
          </a:xfrm>
        </p:spPr>
        <p:txBody>
          <a:bodyPr>
            <a:normAutofit fontScale="90000"/>
          </a:bodyPr>
          <a:lstStyle/>
          <a:p>
            <a:r>
              <a:rPr lang="en-US" dirty="0">
                <a:latin typeface="Segoe UI Semibold" panose="020B0702040204020203" pitchFamily="34" charset="0"/>
                <a:cs typeface="Segoe UI Semibold" panose="020B0702040204020203" pitchFamily="34" charset="0"/>
              </a:rPr>
              <a:t>Hammerhead Sharks &gt;Catch by Gear</a:t>
            </a:r>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9712" y="1801319"/>
            <a:ext cx="4572000" cy="4572000"/>
          </a:xfrm>
          <a:prstGeom prst="rect">
            <a:avLst/>
          </a:prstGeom>
        </p:spPr>
      </p:pic>
      <p:pic>
        <p:nvPicPr>
          <p:cNvPr id="13"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7" action="ppaction://hlinksldjump" tooltip="Most of the hammerhead catches by &quot;other gear&quot; shown here derive from the troll fishery in the Indian Ocean"/>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615206" y="3500698"/>
            <a:ext cx="468052" cy="468052"/>
          </a:xfrm>
          <a:prstGeom prst="rect">
            <a:avLst/>
          </a:prstGeom>
        </p:spPr>
      </p:pic>
    </p:spTree>
    <p:extLst>
      <p:ext uri="{BB962C8B-B14F-4D97-AF65-F5344CB8AC3E}">
        <p14:creationId xmlns:p14="http://schemas.microsoft.com/office/powerpoint/2010/main" val="3892498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73380"/>
            <a:ext cx="8558336" cy="1143000"/>
          </a:xfrm>
        </p:spPr>
        <p:txBody>
          <a:bodyPr>
            <a:normAutofit/>
          </a:bodyPr>
          <a:lstStyle/>
          <a:p>
            <a:r>
              <a:rPr lang="en-US" sz="3600" dirty="0">
                <a:latin typeface="Segoe UI Semibold" panose="020B0702040204020203" pitchFamily="34" charset="0"/>
                <a:cs typeface="Segoe UI Semibold" panose="020B0702040204020203" pitchFamily="34" charset="0"/>
              </a:rPr>
              <a:t>Hammerhead Sharks &gt;Catch by Flag</a:t>
            </a:r>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769" y="1143000"/>
            <a:ext cx="5715000" cy="5715000"/>
          </a:xfrm>
          <a:prstGeom prst="rect">
            <a:avLst/>
          </a:prstGeom>
        </p:spPr>
      </p:pic>
      <p:pic>
        <p:nvPicPr>
          <p:cNvPr id="13"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ction="ppaction://hlinksldjump" tooltip="The large thresher catches attributed to Madagascar and Indonesia may be the result of IOTC estimated catches"/>
          </p:cNvPr>
          <p:cNvPicPr>
            <a:picLocks noChangeAspect="1"/>
          </p:cNvPicPr>
          <p:nvPr/>
        </p:nvPicPr>
        <p:blipFill rotWithShape="1">
          <a:blip r:embed="rId10" cstate="print">
            <a:extLst>
              <a:ext uri="{28A0092B-C50C-407E-A947-70E740481C1C}">
                <a14:useLocalDpi xmlns:a14="http://schemas.microsoft.com/office/drawing/2010/main" val="0"/>
              </a:ext>
            </a:extLst>
          </a:blip>
          <a:srcRect l="54285" t="6264" r="28651" b="76668"/>
          <a:stretch/>
        </p:blipFill>
        <p:spPr>
          <a:xfrm>
            <a:off x="7598073" y="4041775"/>
            <a:ext cx="468052" cy="468052"/>
          </a:xfrm>
          <a:prstGeom prst="rect">
            <a:avLst/>
          </a:prstGeom>
        </p:spPr>
      </p:pic>
    </p:spTree>
    <p:extLst>
      <p:ext uri="{BB962C8B-B14F-4D97-AF65-F5344CB8AC3E}">
        <p14:creationId xmlns:p14="http://schemas.microsoft.com/office/powerpoint/2010/main" val="3789397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05"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15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Hammerhead Sharks &gt; Ecological Risk</a:t>
            </a:r>
          </a:p>
        </p:txBody>
      </p:sp>
      <p:graphicFrame>
        <p:nvGraphicFramePr>
          <p:cNvPr id="21" name="Table 20"/>
          <p:cNvGraphicFramePr>
            <a:graphicFrameLocks noGrp="1"/>
          </p:cNvGraphicFramePr>
          <p:nvPr>
            <p:extLst>
              <p:ext uri="{D42A27DB-BD31-4B8C-83A1-F6EECF244321}">
                <p14:modId xmlns:p14="http://schemas.microsoft.com/office/powerpoint/2010/main" val="3292566027"/>
              </p:ext>
            </p:extLst>
          </p:nvPr>
        </p:nvGraphicFramePr>
        <p:xfrm>
          <a:off x="894033" y="1867147"/>
          <a:ext cx="7056784" cy="4227567"/>
        </p:xfrm>
        <a:graphic>
          <a:graphicData uri="http://schemas.openxmlformats.org/drawingml/2006/table">
            <a:tbl>
              <a:tblPr firstRow="1" bandRow="1">
                <a:tableStyleId>{5C22544A-7EE6-4342-B048-85BDC9FD1C3A}</a:tableStyleId>
              </a:tblPr>
              <a:tblGrid>
                <a:gridCol w="1726856">
                  <a:extLst>
                    <a:ext uri="{9D8B030D-6E8A-4147-A177-3AD203B41FA5}">
                      <a16:colId xmlns:a16="http://schemas.microsoft.com/office/drawing/2014/main" val="20000"/>
                    </a:ext>
                  </a:extLst>
                </a:gridCol>
                <a:gridCol w="1726856">
                  <a:extLst>
                    <a:ext uri="{9D8B030D-6E8A-4147-A177-3AD203B41FA5}">
                      <a16:colId xmlns:a16="http://schemas.microsoft.com/office/drawing/2014/main" val="20001"/>
                    </a:ext>
                  </a:extLst>
                </a:gridCol>
                <a:gridCol w="1074076">
                  <a:extLst>
                    <a:ext uri="{9D8B030D-6E8A-4147-A177-3AD203B41FA5}">
                      <a16:colId xmlns:a16="http://schemas.microsoft.com/office/drawing/2014/main" val="20002"/>
                    </a:ext>
                  </a:extLst>
                </a:gridCol>
                <a:gridCol w="1386869">
                  <a:extLst>
                    <a:ext uri="{9D8B030D-6E8A-4147-A177-3AD203B41FA5}">
                      <a16:colId xmlns:a16="http://schemas.microsoft.com/office/drawing/2014/main" val="20003"/>
                    </a:ext>
                  </a:extLst>
                </a:gridCol>
                <a:gridCol w="1142127">
                  <a:extLst>
                    <a:ext uri="{9D8B030D-6E8A-4147-A177-3AD203B41FA5}">
                      <a16:colId xmlns:a16="http://schemas.microsoft.com/office/drawing/2014/main" val="20004"/>
                    </a:ext>
                  </a:extLst>
                </a:gridCol>
              </a:tblGrid>
              <a:tr h="7258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a:t>
                      </a:r>
                      <a:r>
                        <a:rPr lang="en-US" sz="18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Species</a:t>
                      </a:r>
                    </a:p>
                    <a:p>
                      <a:endParaRPr lang="en-US" dirty="0"/>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Ocean</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Fishery</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Risk Ranking</a:t>
                      </a:r>
                    </a:p>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0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a:t>
                      </a:r>
                      <a:r>
                        <a:rPr lang="en-US" sz="1000" b="1"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0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most vulnerable)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See full regional ranking?</a:t>
                      </a:r>
                      <a:r>
                        <a:rPr lang="en-US" sz="16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268194">
                <a:tc>
                  <a:txBody>
                    <a:bodyPr/>
                    <a:lstStyle/>
                    <a:p>
                      <a:pPr algn="ctr"/>
                      <a:r>
                        <a:rPr lang="en-US" sz="1100" dirty="0">
                          <a:latin typeface="Segoe UI Semibold" panose="020B0702040204020203" pitchFamily="34" charset="0"/>
                          <a:cs typeface="Segoe UI Semibold" panose="020B0702040204020203" pitchFamily="34" charset="0"/>
                        </a:rPr>
                        <a:t>Great Hammerhead</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Eastern Pacific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4</a:t>
                      </a:r>
                      <a:r>
                        <a:rPr lang="en-US" sz="11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9</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8194">
                <a:tc>
                  <a:txBody>
                    <a:bodyPr/>
                    <a:lstStyle/>
                    <a:p>
                      <a:pPr algn="ctr"/>
                      <a:r>
                        <a:rPr lang="en-US" sz="1100" dirty="0">
                          <a:latin typeface="Segoe UI Semibold" panose="020B0702040204020203" pitchFamily="34" charset="0"/>
                          <a:cs typeface="Segoe UI Semibold" panose="020B0702040204020203" pitchFamily="34" charset="0"/>
                        </a:rPr>
                        <a:t>Scalloped</a:t>
                      </a:r>
                      <a:r>
                        <a:rPr lang="en-US" sz="1100" baseline="0" dirty="0">
                          <a:latin typeface="Segoe UI Semibold" panose="020B0702040204020203" pitchFamily="34" charset="0"/>
                          <a:cs typeface="Segoe UI Semibold" panose="020B0702040204020203" pitchFamily="34" charset="0"/>
                        </a:rPr>
                        <a:t> Hammerhead</a:t>
                      </a:r>
                      <a:endParaRPr lang="en-US" sz="11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Eastern Pacific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7</a:t>
                      </a:r>
                      <a:r>
                        <a:rPr lang="en-US" sz="11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9</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8194">
                <a:tc>
                  <a:txBody>
                    <a:bodyPr/>
                    <a:lstStyle/>
                    <a:p>
                      <a:pPr algn="ctr"/>
                      <a:r>
                        <a:rPr lang="en-US" sz="1100" dirty="0">
                          <a:latin typeface="Segoe UI Semibold" panose="020B0702040204020203" pitchFamily="34" charset="0"/>
                          <a:cs typeface="Segoe UI Semibold" panose="020B0702040204020203" pitchFamily="34" charset="0"/>
                        </a:rPr>
                        <a:t>Smooth Hammerhead</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Eastern Pacific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8</a:t>
                      </a:r>
                      <a:r>
                        <a:rPr lang="en-US" sz="11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9</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81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Segoe UI Semibold" panose="020B0702040204020203" pitchFamily="34" charset="0"/>
                          <a:cs typeface="Segoe UI Semibold" panose="020B0702040204020203" pitchFamily="34" charset="0"/>
                        </a:rPr>
                        <a:t>Great Hammerhead</a:t>
                      </a:r>
                    </a:p>
                  </a:txBody>
                  <a:tcPr marL="9525" marR="9525" marT="9525" marB="0">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Atlantic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13</a:t>
                      </a:r>
                      <a:r>
                        <a:rPr lang="en-US" sz="11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of</a:t>
                      </a:r>
                      <a:r>
                        <a:rPr lang="en-US" sz="11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a:t>
                      </a:r>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57150" indent="-57150" algn="l" fontAlgn="b"/>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8194">
                <a:tc>
                  <a:txBody>
                    <a:bodyPr/>
                    <a:lstStyle/>
                    <a:p>
                      <a:pPr algn="ctr"/>
                      <a:r>
                        <a:rPr lang="en-US" sz="1100">
                          <a:latin typeface="Segoe UI Semibold" panose="020B0702040204020203" pitchFamily="34" charset="0"/>
                          <a:cs typeface="Segoe UI Semibold" panose="020B0702040204020203" pitchFamily="34" charset="0"/>
                        </a:rPr>
                        <a:t>Scalloped</a:t>
                      </a:r>
                      <a:r>
                        <a:rPr lang="en-US" sz="1100" baseline="0">
                          <a:latin typeface="Segoe UI Semibold" panose="020B0702040204020203" pitchFamily="34" charset="0"/>
                          <a:cs typeface="Segoe UI Semibold" panose="020B0702040204020203" pitchFamily="34" charset="0"/>
                        </a:rPr>
                        <a:t> Hammerhead</a:t>
                      </a:r>
                      <a:endParaRPr lang="en-US" sz="11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North </a:t>
                      </a:r>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Atlantic</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17</a:t>
                      </a:r>
                      <a:r>
                        <a:rPr lang="en-US" sz="11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20</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8194">
                <a:tc>
                  <a:txBody>
                    <a:bodyPr/>
                    <a:lstStyle/>
                    <a:p>
                      <a:pPr algn="ctr"/>
                      <a:r>
                        <a:rPr lang="en-US" sz="1100" dirty="0">
                          <a:latin typeface="Segoe UI Semibold" panose="020B0702040204020203" pitchFamily="34" charset="0"/>
                          <a:cs typeface="Segoe UI Semibold" panose="020B0702040204020203" pitchFamily="34" charset="0"/>
                        </a:rPr>
                        <a:t>Scalloped</a:t>
                      </a:r>
                      <a:r>
                        <a:rPr lang="en-US" sz="1100" baseline="0" dirty="0">
                          <a:latin typeface="Segoe UI Semibold" panose="020B0702040204020203" pitchFamily="34" charset="0"/>
                          <a:cs typeface="Segoe UI Semibold" panose="020B0702040204020203" pitchFamily="34" charset="0"/>
                        </a:rPr>
                        <a:t> Hammerhead</a:t>
                      </a:r>
                      <a:endParaRPr lang="en-US" sz="11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South</a:t>
                      </a:r>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Atlantic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19</a:t>
                      </a:r>
                      <a:r>
                        <a:rPr lang="en-US" sz="11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20</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8194">
                <a:tc>
                  <a:txBody>
                    <a:bodyPr/>
                    <a:lstStyle/>
                    <a:p>
                      <a:pPr algn="ctr"/>
                      <a:r>
                        <a:rPr lang="en-US" sz="1100" dirty="0">
                          <a:latin typeface="Segoe UI Semibold" panose="020B0702040204020203" pitchFamily="34" charset="0"/>
                          <a:cs typeface="Segoe UI Semibold" panose="020B0702040204020203" pitchFamily="34" charset="0"/>
                        </a:rPr>
                        <a:t>Smooth Hammerhead</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Atlantic</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18</a:t>
                      </a:r>
                      <a:r>
                        <a:rPr lang="en-US" sz="11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20</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81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Segoe UI Semibold" panose="020B0702040204020203" pitchFamily="34" charset="0"/>
                          <a:cs typeface="Segoe UI Semibold" panose="020B0702040204020203" pitchFamily="34" charset="0"/>
                        </a:rPr>
                        <a:t>Scalloped</a:t>
                      </a:r>
                      <a:r>
                        <a:rPr lang="en-US" sz="1100" baseline="0" dirty="0">
                          <a:latin typeface="Segoe UI Semibold" panose="020B0702040204020203" pitchFamily="34" charset="0"/>
                          <a:cs typeface="Segoe UI Semibold" panose="020B0702040204020203" pitchFamily="34" charset="0"/>
                        </a:rPr>
                        <a:t> Hammerhead</a:t>
                      </a:r>
                      <a:endParaRPr lang="en-US" sz="11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6</a:t>
                      </a:r>
                      <a:r>
                        <a:rPr lang="en-US" sz="11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17</a:t>
                      </a:r>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fontAlgn="b"/>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8194">
                <a:tc>
                  <a:txBody>
                    <a:bodyPr/>
                    <a:lstStyle/>
                    <a:p>
                      <a:pPr algn="ctr"/>
                      <a:r>
                        <a:rPr lang="en-US" sz="1100">
                          <a:latin typeface="Segoe UI Semibold" panose="020B0702040204020203" pitchFamily="34" charset="0"/>
                          <a:cs typeface="Segoe UI Semibold" panose="020B0702040204020203" pitchFamily="34" charset="0"/>
                        </a:rPr>
                        <a:t>Smooth Hammerhead</a:t>
                      </a:r>
                      <a:endParaRPr lang="en-US" sz="11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a:t>
                      </a:r>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Seine</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ctr" fontAlgn="b"/>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7</a:t>
                      </a:r>
                      <a:r>
                        <a:rPr lang="en-US" sz="1100" b="0"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of 17</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114300" indent="-114300" algn="l" fontAlgn="b"/>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8194">
                <a:tc>
                  <a:txBody>
                    <a:bodyPr/>
                    <a:lstStyle/>
                    <a:p>
                      <a:pPr algn="ctr"/>
                      <a:r>
                        <a:rPr lang="en-US" sz="1100" dirty="0">
                          <a:latin typeface="Segoe UI Semibold" panose="020B0702040204020203" pitchFamily="34" charset="0"/>
                          <a:cs typeface="Segoe UI Semibold" panose="020B0702040204020203" pitchFamily="34" charset="0"/>
                        </a:rPr>
                        <a:t>Smooth Hammerhead</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6</a:t>
                      </a:r>
                      <a:r>
                        <a:rPr lang="en-US" sz="11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of 16</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fontAlgn="b"/>
                      <a:endParaRPr lang="en-US" sz="11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81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Segoe UI Semibold" panose="020B0702040204020203" pitchFamily="34" charset="0"/>
                          <a:cs typeface="Segoe UI Semibold" panose="020B0702040204020203" pitchFamily="34" charset="0"/>
                        </a:rPr>
                        <a:t>Great Hammerhead</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9</a:t>
                      </a:r>
                      <a:r>
                        <a:rPr lang="en-US" sz="11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of 16</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1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81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Segoe UI Semibold" panose="020B0702040204020203" pitchFamily="34" charset="0"/>
                          <a:cs typeface="Segoe UI Semibold" panose="020B0702040204020203" pitchFamily="34" charset="0"/>
                        </a:rPr>
                        <a:t>Scalloped</a:t>
                      </a:r>
                      <a:r>
                        <a:rPr lang="en-US" sz="1100" baseline="0" dirty="0">
                          <a:latin typeface="Segoe UI Semibold" panose="020B0702040204020203" pitchFamily="34" charset="0"/>
                          <a:cs typeface="Segoe UI Semibold" panose="020B0702040204020203" pitchFamily="34" charset="0"/>
                        </a:rPr>
                        <a:t> Hammerhead</a:t>
                      </a:r>
                      <a:endParaRPr lang="en-US" sz="11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14</a:t>
                      </a:r>
                      <a:r>
                        <a:rPr lang="en-US" sz="11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of 16</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US" sz="11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81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Segoe UI Semibold" panose="020B0702040204020203" pitchFamily="34" charset="0"/>
                          <a:cs typeface="Segoe UI Semibold" panose="020B0702040204020203" pitchFamily="34" charset="0"/>
                        </a:rPr>
                        <a:t>Scalloped</a:t>
                      </a:r>
                      <a:r>
                        <a:rPr lang="en-US" sz="1100" baseline="0" dirty="0">
                          <a:latin typeface="Segoe UI Semibold" panose="020B0702040204020203" pitchFamily="34" charset="0"/>
                          <a:cs typeface="Segoe UI Semibold" panose="020B0702040204020203" pitchFamily="34" charset="0"/>
                        </a:rPr>
                        <a:t> Hammerhead</a:t>
                      </a:r>
                      <a:endParaRPr lang="en-US" sz="11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Western</a:t>
                      </a:r>
                      <a:r>
                        <a:rPr lang="en-US" sz="11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Central Pacific</a:t>
                      </a:r>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baseline="0"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100" b="0" i="0" u="none" strike="noStrike" baseline="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11</a:t>
                      </a:r>
                      <a:r>
                        <a:rPr lang="en-US" sz="11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100" b="0" i="0" u="none" strike="noStrike" baseline="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1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of 22</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22" name="Right Arrow 21">
            <a:hlinkClick r:id="rId4" action="ppaction://hlinksldjump"/>
          </p:cNvPr>
          <p:cNvSpPr/>
          <p:nvPr/>
        </p:nvSpPr>
        <p:spPr>
          <a:xfrm>
            <a:off x="7226513" y="2924944"/>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a:hlinkClick r:id="rId5" action="ppaction://hlinksldjump"/>
          </p:cNvPr>
          <p:cNvSpPr/>
          <p:nvPr/>
        </p:nvSpPr>
        <p:spPr>
          <a:xfrm>
            <a:off x="7206755" y="5849980"/>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hlinkClick r:id="rId6" action="ppaction://hlinksldjump"/>
          </p:cNvPr>
          <p:cNvSpPr/>
          <p:nvPr/>
        </p:nvSpPr>
        <p:spPr>
          <a:xfrm>
            <a:off x="7180369" y="4686839"/>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a:hlinkClick r:id="rId7" action="ppaction://hlinksldjump"/>
          </p:cNvPr>
          <p:cNvSpPr/>
          <p:nvPr/>
        </p:nvSpPr>
        <p:spPr>
          <a:xfrm>
            <a:off x="7180369" y="5337212"/>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a:hlinkClick r:id="rId8" action="ppaction://hlinksldjump"/>
          </p:cNvPr>
          <p:cNvSpPr/>
          <p:nvPr/>
        </p:nvSpPr>
        <p:spPr>
          <a:xfrm>
            <a:off x="7206755" y="3860738"/>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hlinkClick r:id="rId9" action="ppaction://hlinksldjump"/>
          </p:cNvPr>
          <p:cNvSpPr txBox="1"/>
          <p:nvPr/>
        </p:nvSpPr>
        <p:spPr>
          <a:xfrm>
            <a:off x="5616116"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36" name="TextBox 35">
            <a:hlinkClick r:id="rId10"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8" name="Picture 2" descr="C:\Users\shelley.clarke\AppData\Local\Microsoft\Windows\INetCache\IE\ISEM6PSG\Info_sign_font_awesome.svg[1].png">
            <a:hlinkClick r:id="rId11" action="ppaction://hlinksldjump" tooltip="Data Sources:  EPO (IATTC paper SAC06/07), Atlantic (ICCAT study in 2012), Indian (IOTC paper 2012-SC15-INF10), Western and Central Pacific (Kirby and Molony 2006)"/>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63788" y="6237312"/>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hlinkClick r:id="rId11" action="ppaction://hlinksldjump" tooltip="You can see the full list of species and their rankings for each of the regional studies by clicking on the arrows below"/>
          </p:cNvPr>
          <p:cNvPicPr>
            <a:picLocks noChangeAspect="1"/>
          </p:cNvPicPr>
          <p:nvPr/>
        </p:nvPicPr>
        <p:blipFill rotWithShape="1">
          <a:blip r:embed="rId13" cstate="print">
            <a:extLst>
              <a:ext uri="{28A0092B-C50C-407E-A947-70E740481C1C}">
                <a14:useLocalDpi xmlns:a14="http://schemas.microsoft.com/office/drawing/2010/main" val="0"/>
              </a:ext>
            </a:extLst>
          </a:blip>
          <a:srcRect l="54285" t="6264" r="28651" b="76668"/>
          <a:stretch/>
        </p:blipFill>
        <p:spPr>
          <a:xfrm>
            <a:off x="7191564" y="1280160"/>
            <a:ext cx="468052" cy="468052"/>
          </a:xfrm>
          <a:prstGeom prst="rect">
            <a:avLst/>
          </a:prstGeom>
        </p:spPr>
      </p:pic>
    </p:spTree>
    <p:extLst>
      <p:ext uri="{BB962C8B-B14F-4D97-AF65-F5344CB8AC3E}">
        <p14:creationId xmlns:p14="http://schemas.microsoft.com/office/powerpoint/2010/main" val="1017192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 Hammerhead Sharks&gt; Management Measures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p:cNvGraphicFramePr>
            <a:graphicFrameLocks noGrp="1"/>
          </p:cNvGraphicFramePr>
          <p:nvPr>
            <p:extLst>
              <p:ext uri="{D42A27DB-BD31-4B8C-83A1-F6EECF244321}">
                <p14:modId xmlns:p14="http://schemas.microsoft.com/office/powerpoint/2010/main" val="1131723102"/>
              </p:ext>
            </p:extLst>
          </p:nvPr>
        </p:nvGraphicFramePr>
        <p:xfrm>
          <a:off x="575556" y="1880828"/>
          <a:ext cx="8064896" cy="741680"/>
        </p:xfrm>
        <a:graphic>
          <a:graphicData uri="http://schemas.openxmlformats.org/drawingml/2006/table">
            <a:tbl>
              <a:tblPr firstRow="1" bandRow="1">
                <a:tableStyleId>{5C22544A-7EE6-4342-B048-85BDC9FD1C3A}</a:tableStyleId>
              </a:tblPr>
              <a:tblGrid>
                <a:gridCol w="1195870">
                  <a:extLst>
                    <a:ext uri="{9D8B030D-6E8A-4147-A177-3AD203B41FA5}">
                      <a16:colId xmlns:a16="http://schemas.microsoft.com/office/drawing/2014/main" val="20000"/>
                    </a:ext>
                  </a:extLst>
                </a:gridCol>
                <a:gridCol w="1195870">
                  <a:extLst>
                    <a:ext uri="{9D8B030D-6E8A-4147-A177-3AD203B41FA5}">
                      <a16:colId xmlns:a16="http://schemas.microsoft.com/office/drawing/2014/main" val="20001"/>
                    </a:ext>
                  </a:extLst>
                </a:gridCol>
                <a:gridCol w="674636">
                  <a:extLst>
                    <a:ext uri="{9D8B030D-6E8A-4147-A177-3AD203B41FA5}">
                      <a16:colId xmlns:a16="http://schemas.microsoft.com/office/drawing/2014/main" val="20002"/>
                    </a:ext>
                  </a:extLst>
                </a:gridCol>
                <a:gridCol w="1042620">
                  <a:extLst>
                    <a:ext uri="{9D8B030D-6E8A-4147-A177-3AD203B41FA5}">
                      <a16:colId xmlns:a16="http://schemas.microsoft.com/office/drawing/2014/main" val="20003"/>
                    </a:ext>
                  </a:extLst>
                </a:gridCol>
                <a:gridCol w="3066530">
                  <a:extLst>
                    <a:ext uri="{9D8B030D-6E8A-4147-A177-3AD203B41FA5}">
                      <a16:colId xmlns:a16="http://schemas.microsoft.com/office/drawing/2014/main" val="20004"/>
                    </a:ext>
                  </a:extLst>
                </a:gridCol>
                <a:gridCol w="889370">
                  <a:extLst>
                    <a:ext uri="{9D8B030D-6E8A-4147-A177-3AD203B41FA5}">
                      <a16:colId xmlns:a16="http://schemas.microsoft.com/office/drawing/2014/main" val="20005"/>
                    </a:ext>
                  </a:extLst>
                </a:gridCol>
              </a:tblGrid>
              <a:tr h="370840">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t-RFMO</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Measure</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Key Concepts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extLst>
                  <a:ext uri="{0D108BD9-81ED-4DB2-BD59-A6C34878D82A}">
                    <a16:rowId xmlns:a16="http://schemas.microsoft.com/office/drawing/2014/main" val="10000"/>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ICCAT</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2010-08</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2010</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hammerheads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prohibits retention (with exceptions); live release; data submission, nursery areas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4"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2330" y="2348880"/>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67644" y="4689140"/>
            <a:ext cx="3627532" cy="553998"/>
          </a:xfrm>
          <a:prstGeom prst="rect">
            <a:avLst/>
          </a:prstGeom>
          <a:noFill/>
        </p:spPr>
        <p:txBody>
          <a:bodyPr wrap="none" rtlCol="0">
            <a:spAutoFit/>
          </a:bodyPr>
          <a:lstStyle/>
          <a:p>
            <a:r>
              <a:rPr lang="en-US" sz="1200" dirty="0">
                <a:solidFill>
                  <a:srgbClr val="000000"/>
                </a:solidFill>
                <a:latin typeface="Segoe UI Semibold" panose="020B0702040204020203" pitchFamily="34" charset="0"/>
                <a:ea typeface="Segoe UI Black" panose="020B0A02040204020203" pitchFamily="34" charset="0"/>
                <a:cs typeface="Segoe UI Semibold" panose="020B0702040204020203" pitchFamily="34" charset="0"/>
              </a:rPr>
              <a:t>For measures that apply to all sharks, click here:   </a:t>
            </a:r>
          </a:p>
          <a:p>
            <a:endParaRPr lang="en-US" dirty="0"/>
          </a:p>
        </p:txBody>
      </p:sp>
      <p:pic>
        <p:nvPicPr>
          <p:cNvPr id="16" name="Picture 15">
            <a:hlinkClick r:id="rId6" action="ppaction://hlinksldjump"/>
          </p:cNvPr>
          <p:cNvPicPr>
            <a:picLocks noChangeAspect="1"/>
          </p:cNvPicPr>
          <p:nvPr/>
        </p:nvPicPr>
        <p:blipFill rotWithShape="1">
          <a:blip r:embed="rId7" cstate="print">
            <a:grayscl/>
            <a:extLst>
              <a:ext uri="{28A0092B-C50C-407E-A947-70E740481C1C}">
                <a14:useLocalDpi xmlns:a14="http://schemas.microsoft.com/office/drawing/2010/main" val="0"/>
              </a:ext>
            </a:extLst>
          </a:blip>
          <a:srcRect l="10010" t="57333" r="64654" b="5328"/>
          <a:stretch/>
        </p:blipFill>
        <p:spPr>
          <a:xfrm>
            <a:off x="4814020" y="4581128"/>
            <a:ext cx="362312" cy="533933"/>
          </a:xfrm>
          <a:prstGeom prst="rect">
            <a:avLst/>
          </a:prstGeom>
        </p:spPr>
      </p:pic>
      <p:sp>
        <p:nvSpPr>
          <p:cNvPr id="17" name="TextBox 16">
            <a:hlinkClick r:id="rId8"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8" name="TextBox 17">
            <a:hlinkClick r:id="rId9"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3" name="Picture 3" descr="C:\Users\shelley.clarke\AppData\Local\Microsoft\Windows\INetCache\IE\CJMI6BO2\1390060157[1].png">
            <a:hlinkClick r:id="rId10" action="ppaction://hlinksldjump" tooltip="If the link opens in a window behind this screen (and you can't see it) try pressing ALT+TAB to switch windows"/>
          </p:cNvPr>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7964298" y="1358900"/>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215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a:bodyPr>
          <a:lstStyle/>
          <a:p>
            <a:pPr algn="l"/>
            <a:r>
              <a:rPr lang="en-US" dirty="0">
                <a:latin typeface="Segoe UI Semibold" panose="020B0702040204020203" pitchFamily="34" charset="0"/>
                <a:cs typeface="Segoe UI Semibold" panose="020B0702040204020203" pitchFamily="34" charset="0"/>
              </a:rPr>
              <a:t>Whale Shark &gt;</a:t>
            </a:r>
          </a:p>
        </p:txBody>
      </p:sp>
      <p:sp>
        <p:nvSpPr>
          <p:cNvPr id="8" name="TextBox 7">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2" name="TextBox 11">
            <a:hlinkClick r:id="rId5" action="ppaction://hlinksldjump"/>
          </p:cNvPr>
          <p:cNvSpPr txBox="1"/>
          <p:nvPr/>
        </p:nvSpPr>
        <p:spPr>
          <a:xfrm>
            <a:off x="1799692" y="2167246"/>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t-RFMO</a:t>
            </a:r>
          </a:p>
        </p:txBody>
      </p:sp>
      <p:sp>
        <p:nvSpPr>
          <p:cNvPr id="13" name="TextBox 12">
            <a:hlinkClick r:id="rId6" action="ppaction://hlinksldjump"/>
          </p:cNvPr>
          <p:cNvSpPr txBox="1"/>
          <p:nvPr/>
        </p:nvSpPr>
        <p:spPr>
          <a:xfrm>
            <a:off x="1799692"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Gear Type</a:t>
            </a:r>
          </a:p>
        </p:txBody>
      </p:sp>
      <p:sp>
        <p:nvSpPr>
          <p:cNvPr id="14" name="TextBox 13">
            <a:hlinkClick r:id="rId7" action="ppaction://hlinksldjump"/>
          </p:cNvPr>
          <p:cNvSpPr txBox="1"/>
          <p:nvPr/>
        </p:nvSpPr>
        <p:spPr>
          <a:xfrm>
            <a:off x="1811338" y="3703221"/>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Flag State</a:t>
            </a:r>
          </a:p>
        </p:txBody>
      </p:sp>
      <p:sp>
        <p:nvSpPr>
          <p:cNvPr id="17" name="TextBox 16"/>
          <p:cNvSpPr txBox="1"/>
          <p:nvPr/>
        </p:nvSpPr>
        <p:spPr>
          <a:xfrm>
            <a:off x="4858508"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solidFill>
                  <a:schemeClr val="bg1">
                    <a:lumMod val="75000"/>
                  </a:schemeClr>
                </a:solidFill>
                <a:latin typeface="Segoe UI Semibold" panose="020B0702040204020203" pitchFamily="34" charset="0"/>
                <a:cs typeface="Segoe UI Semibold" panose="020B0702040204020203" pitchFamily="34" charset="0"/>
              </a:rPr>
              <a:t>Stock Assessment</a:t>
            </a:r>
          </a:p>
        </p:txBody>
      </p:sp>
      <p:sp>
        <p:nvSpPr>
          <p:cNvPr id="18" name="TextBox 17">
            <a:hlinkClick r:id="rId8" action="ppaction://hlinksldjump"/>
          </p:cNvPr>
          <p:cNvSpPr txBox="1"/>
          <p:nvPr/>
        </p:nvSpPr>
        <p:spPr>
          <a:xfrm>
            <a:off x="4860976" y="3631723"/>
            <a:ext cx="2197768" cy="584775"/>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Management Measures</a:t>
            </a:r>
          </a:p>
        </p:txBody>
      </p:sp>
      <p:sp>
        <p:nvSpPr>
          <p:cNvPr id="19" name="TextBox 18">
            <a:hlinkClick r:id="rId9" action="ppaction://hlinksldjump"/>
          </p:cNvPr>
          <p:cNvSpPr txBox="1"/>
          <p:nvPr/>
        </p:nvSpPr>
        <p:spPr>
          <a:xfrm>
            <a:off x="4844716" y="2160619"/>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Ecological Risk</a:t>
            </a:r>
          </a:p>
        </p:txBody>
      </p:sp>
    </p:spTree>
    <p:extLst>
      <p:ext uri="{BB962C8B-B14F-4D97-AF65-F5344CB8AC3E}">
        <p14:creationId xmlns:p14="http://schemas.microsoft.com/office/powerpoint/2010/main" val="29982224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73380"/>
            <a:ext cx="8229599" cy="1143000"/>
          </a:xfrm>
        </p:spPr>
        <p:txBody>
          <a:bodyPr>
            <a:normAutofit fontScale="90000"/>
          </a:bodyPr>
          <a:lstStyle/>
          <a:p>
            <a:r>
              <a:rPr lang="en-US" dirty="0">
                <a:latin typeface="Segoe UI Semibold" panose="020B0702040204020203" pitchFamily="34" charset="0"/>
                <a:cs typeface="Segoe UI Semibold" panose="020B0702040204020203" pitchFamily="34" charset="0"/>
              </a:rPr>
              <a:t>Whale Sharks &gt;Catch by t-RFMO</a:t>
            </a:r>
          </a:p>
        </p:txBody>
      </p:sp>
      <p:sp>
        <p:nvSpPr>
          <p:cNvPr id="8" name="TextBox 7">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7724" y="1755775"/>
            <a:ext cx="4572000" cy="4572000"/>
          </a:xfrm>
          <a:prstGeom prst="rect">
            <a:avLst/>
          </a:prstGeom>
        </p:spPr>
      </p:pic>
      <p:pic>
        <p:nvPicPr>
          <p:cNvPr id="10" name="Picture 2" descr="C:\Users\shelley.clarke\AppData\Local\Microsoft\Windows\INetCache\IE\ISEM6PSG\Info_sign_font_awesome.svg[1].png">
            <a:hlinkClick r:id="rId7" action="ppaction://hlinksldjump" tooltip="Data Sources:  IATTC (IATTC website), ICCAT (ICCAT website), IOTC (IOTC website),WCPFC (data provided by SPC),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7" action="ppaction://hlinksldjump" tooltip="WCPFC has the greatest number of catch records for whale sharks and since these are reported in numbers, numbers are shown on the y-axis here (unlike for other specie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598073" y="4041775"/>
            <a:ext cx="468052" cy="468052"/>
          </a:xfrm>
          <a:prstGeom prst="rect">
            <a:avLst/>
          </a:prstGeom>
        </p:spPr>
      </p:pic>
      <p:pic>
        <p:nvPicPr>
          <p:cNvPr id="13" name="Picture 12">
            <a:hlinkClick r:id="rId7" action="ppaction://hlinksldjump" tooltip="IATTC does not require sharks to be reported to species on logsheets (see IATTC catches on sharks-unidentified plot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2807804" y="6204466"/>
            <a:ext cx="468052" cy="468052"/>
          </a:xfrm>
          <a:prstGeom prst="rect">
            <a:avLst/>
          </a:prstGeom>
        </p:spPr>
      </p:pic>
      <p:pic>
        <p:nvPicPr>
          <p:cNvPr id="14" name="Picture 13">
            <a:hlinkClick r:id="rId7" action="ppaction://hlinksldjump" tooltip="CCSBT data are only available for blue, makos and porbeagle sharks for 2010-2013."/>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796136" y="6269219"/>
            <a:ext cx="468052" cy="468052"/>
          </a:xfrm>
          <a:prstGeom prst="rect">
            <a:avLst/>
          </a:prstGeom>
        </p:spPr>
      </p:pic>
      <p:pic>
        <p:nvPicPr>
          <p:cNvPr id="15" name="Picture 14">
            <a:hlinkClick r:id="rId7" action="ppaction://hlinksldjump" tooltip="Some t-RFMOs and flag States are not required to report interactions with whale sharks as part of their logsheet reporting"/>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598073" y="3104964"/>
            <a:ext cx="468052" cy="468052"/>
          </a:xfrm>
          <a:prstGeom prst="rect">
            <a:avLst/>
          </a:prstGeom>
        </p:spPr>
      </p:pic>
    </p:spTree>
    <p:extLst>
      <p:ext uri="{BB962C8B-B14F-4D97-AF65-F5344CB8AC3E}">
        <p14:creationId xmlns:p14="http://schemas.microsoft.com/office/powerpoint/2010/main" val="24425557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8220" y="373380"/>
            <a:ext cx="7730244" cy="1143000"/>
          </a:xfrm>
        </p:spPr>
        <p:txBody>
          <a:bodyPr/>
          <a:lstStyle/>
          <a:p>
            <a:pPr algn="l"/>
            <a:r>
              <a:rPr lang="en-US" dirty="0">
                <a:latin typeface="Segoe UI Semibold" panose="020B0702040204020203" pitchFamily="34" charset="0"/>
                <a:cs typeface="Segoe UI Semibold" panose="020B0702040204020203" pitchFamily="34" charset="0"/>
              </a:rPr>
              <a:t>Whale Sharks &gt;Catch by Gear</a:t>
            </a:r>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2" name="Picture 2" descr="C:\Users\shelley.clarke\AppData\Local\Microsoft\Windows\INetCache\IE\ISEM6PSG\Info_sign_font_awesome.svg[1].png">
            <a:hlinkClick r:id="rId6" action="ppaction://hlinksldjump" tooltip="Data Sources:  IATTC (IATTC website), ICCAT (ICCAT website), IOTC (IOTC website),WCPFC (data provided by SPC), CCSBT (2014 ERSWG Data Exchang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7425" y="1817132"/>
            <a:ext cx="4572000" cy="4572000"/>
          </a:xfrm>
          <a:prstGeom prst="rect">
            <a:avLst/>
          </a:prstGeom>
        </p:spPr>
      </p:pic>
      <p:pic>
        <p:nvPicPr>
          <p:cNvPr id="1026" name="Picture 2">
            <a:hlinkClick r:id="rId6" action="ppaction://hlinksldjump" tooltip="There were records of whale sharks being caught in &quot;other&quot; gear in the Atlantic in 2010 and 2011; otherwise all catches by purse seine in the WCPFC"/>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14282" y="3733800"/>
            <a:ext cx="46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6" action="ppaction://hlinksldjump" tooltip="WCPFC has the greatest number of catch records for whale sharks and since these are reported in numbers, numbers are shown on the y-axis here (unlike for other species)"/>
          </p:cNvPr>
          <p:cNvPicPr>
            <a:picLocks noChangeAspect="1"/>
          </p:cNvPicPr>
          <p:nvPr/>
        </p:nvPicPr>
        <p:blipFill rotWithShape="1">
          <a:blip r:embed="rId10" cstate="print">
            <a:extLst>
              <a:ext uri="{28A0092B-C50C-407E-A947-70E740481C1C}">
                <a14:useLocalDpi xmlns:a14="http://schemas.microsoft.com/office/drawing/2010/main" val="0"/>
              </a:ext>
            </a:extLst>
          </a:blip>
          <a:srcRect l="54285" t="6264" r="28651" b="76668"/>
          <a:stretch/>
        </p:blipFill>
        <p:spPr>
          <a:xfrm>
            <a:off x="7638722" y="2780928"/>
            <a:ext cx="468052" cy="468052"/>
          </a:xfrm>
          <a:prstGeom prst="rect">
            <a:avLst/>
          </a:prstGeom>
        </p:spPr>
      </p:pic>
    </p:spTree>
    <p:extLst>
      <p:ext uri="{BB962C8B-B14F-4D97-AF65-F5344CB8AC3E}">
        <p14:creationId xmlns:p14="http://schemas.microsoft.com/office/powerpoint/2010/main" val="398561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1578"/>
          <a:stretch/>
        </p:blipFill>
        <p:spPr>
          <a:xfrm>
            <a:off x="236621" y="1897380"/>
            <a:ext cx="8253327" cy="4282440"/>
          </a:xfrm>
          <a:prstGeom prst="rect">
            <a:avLst/>
          </a:prstGeom>
        </p:spPr>
      </p:pic>
      <p:sp>
        <p:nvSpPr>
          <p:cNvPr id="7" name="Rectangle 6"/>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4" action="ppaction://hlinksldjump"/>
          </p:cNvPr>
          <p:cNvSpPr txBox="1"/>
          <p:nvPr/>
        </p:nvSpPr>
        <p:spPr>
          <a:xfrm>
            <a:off x="1026695" y="4889559"/>
            <a:ext cx="1066800" cy="369332"/>
          </a:xfrm>
          <a:prstGeom prst="rect">
            <a:avLst/>
          </a:prstGeom>
          <a:solidFill>
            <a:schemeClr val="bg1"/>
          </a:solidFill>
          <a:ln w="38100">
            <a:solidFill>
              <a:schemeClr val="tx2"/>
            </a:solidFill>
          </a:ln>
          <a:effectLst>
            <a:glow rad="63500">
              <a:schemeClr val="accent3">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CCSBT</a:t>
            </a:r>
          </a:p>
        </p:txBody>
      </p:sp>
      <p:sp>
        <p:nvSpPr>
          <p:cNvPr id="10" name="TextBox 9">
            <a:hlinkClick r:id="rId5" action="ppaction://hlinksldjump"/>
          </p:cNvPr>
          <p:cNvSpPr txBox="1"/>
          <p:nvPr/>
        </p:nvSpPr>
        <p:spPr>
          <a:xfrm>
            <a:off x="2895600" y="3586501"/>
            <a:ext cx="1066800" cy="369332"/>
          </a:xfrm>
          <a:prstGeom prst="rect">
            <a:avLst/>
          </a:prstGeom>
          <a:solidFill>
            <a:schemeClr val="bg1"/>
          </a:solidFill>
          <a:ln w="38100">
            <a:solidFill>
              <a:schemeClr val="tx2"/>
            </a:solidFill>
          </a:ln>
          <a:effectLst>
            <a:glow rad="63500">
              <a:schemeClr val="accent3">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WCPFC</a:t>
            </a:r>
          </a:p>
        </p:txBody>
      </p:sp>
      <p:sp>
        <p:nvSpPr>
          <p:cNvPr id="11" name="TextBox 10">
            <a:hlinkClick r:id="rId4" action="ppaction://hlinksldjump"/>
          </p:cNvPr>
          <p:cNvSpPr txBox="1"/>
          <p:nvPr/>
        </p:nvSpPr>
        <p:spPr>
          <a:xfrm>
            <a:off x="2667000" y="5230999"/>
            <a:ext cx="1066800" cy="369332"/>
          </a:xfrm>
          <a:prstGeom prst="rect">
            <a:avLst/>
          </a:prstGeom>
          <a:solidFill>
            <a:schemeClr val="bg1"/>
          </a:solidFill>
          <a:ln w="38100">
            <a:solidFill>
              <a:schemeClr val="tx2"/>
            </a:solidFill>
          </a:ln>
          <a:effectLst>
            <a:glow rad="63500">
              <a:schemeClr val="accent3">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CCSBT</a:t>
            </a:r>
          </a:p>
        </p:txBody>
      </p:sp>
      <p:sp>
        <p:nvSpPr>
          <p:cNvPr id="12" name="TextBox 11">
            <a:hlinkClick r:id="rId4" action="ppaction://hlinksldjump"/>
          </p:cNvPr>
          <p:cNvSpPr txBox="1"/>
          <p:nvPr/>
        </p:nvSpPr>
        <p:spPr>
          <a:xfrm>
            <a:off x="6477000" y="5049798"/>
            <a:ext cx="1066800" cy="369332"/>
          </a:xfrm>
          <a:prstGeom prst="rect">
            <a:avLst/>
          </a:prstGeom>
          <a:solidFill>
            <a:schemeClr val="bg1"/>
          </a:solidFill>
          <a:ln w="38100">
            <a:solidFill>
              <a:schemeClr val="tx2"/>
            </a:solidFill>
          </a:ln>
          <a:effectLst>
            <a:glow rad="63500">
              <a:schemeClr val="accent3">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CCSBT</a:t>
            </a:r>
          </a:p>
        </p:txBody>
      </p:sp>
      <p:sp>
        <p:nvSpPr>
          <p:cNvPr id="13" name="TextBox 12">
            <a:hlinkClick r:id="rId6" action="ppaction://hlinksldjump"/>
          </p:cNvPr>
          <p:cNvSpPr txBox="1"/>
          <p:nvPr/>
        </p:nvSpPr>
        <p:spPr>
          <a:xfrm>
            <a:off x="4788568" y="4052455"/>
            <a:ext cx="1066800" cy="369332"/>
          </a:xfrm>
          <a:prstGeom prst="rect">
            <a:avLst/>
          </a:prstGeom>
          <a:solidFill>
            <a:schemeClr val="bg1"/>
          </a:solidFill>
          <a:ln w="38100">
            <a:solidFill>
              <a:schemeClr val="tx2"/>
            </a:solidFill>
          </a:ln>
          <a:effectLst>
            <a:glow rad="63500">
              <a:schemeClr val="accent3">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IATTC</a:t>
            </a:r>
          </a:p>
        </p:txBody>
      </p:sp>
      <p:sp>
        <p:nvSpPr>
          <p:cNvPr id="14" name="TextBox 13">
            <a:hlinkClick r:id="rId7" action="ppaction://hlinksldjump"/>
          </p:cNvPr>
          <p:cNvSpPr txBox="1"/>
          <p:nvPr/>
        </p:nvSpPr>
        <p:spPr>
          <a:xfrm>
            <a:off x="6096000" y="3401290"/>
            <a:ext cx="1066800" cy="369332"/>
          </a:xfrm>
          <a:prstGeom prst="rect">
            <a:avLst/>
          </a:prstGeom>
          <a:solidFill>
            <a:schemeClr val="bg1"/>
          </a:solidFill>
          <a:ln w="38100">
            <a:solidFill>
              <a:schemeClr val="tx2"/>
            </a:solidFill>
          </a:ln>
          <a:effectLst>
            <a:glow rad="63500">
              <a:schemeClr val="accent3">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ICCAT</a:t>
            </a:r>
          </a:p>
        </p:txBody>
      </p:sp>
      <p:sp>
        <p:nvSpPr>
          <p:cNvPr id="15" name="TextBox 14">
            <a:hlinkClick r:id="rId8" action="ppaction://hlinksldjump"/>
          </p:cNvPr>
          <p:cNvSpPr txBox="1"/>
          <p:nvPr/>
        </p:nvSpPr>
        <p:spPr>
          <a:xfrm>
            <a:off x="1026695" y="4105500"/>
            <a:ext cx="786063" cy="369332"/>
          </a:xfrm>
          <a:prstGeom prst="rect">
            <a:avLst/>
          </a:prstGeom>
          <a:solidFill>
            <a:schemeClr val="bg1"/>
          </a:solidFill>
          <a:ln w="38100">
            <a:solidFill>
              <a:schemeClr val="tx2"/>
            </a:solidFill>
          </a:ln>
          <a:effectLst>
            <a:glow rad="63500">
              <a:schemeClr val="accent3">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IOTC</a:t>
            </a:r>
          </a:p>
        </p:txBody>
      </p:sp>
      <p:sp>
        <p:nvSpPr>
          <p:cNvPr id="16" name="Title 15"/>
          <p:cNvSpPr>
            <a:spLocks noGrp="1"/>
          </p:cNvSpPr>
          <p:nvPr>
            <p:ph type="title"/>
          </p:nvPr>
        </p:nvSpPr>
        <p:spPr>
          <a:xfrm>
            <a:off x="1026695" y="373380"/>
            <a:ext cx="7202904" cy="1143000"/>
          </a:xfrm>
        </p:spPr>
        <p:txBody>
          <a:bodyPr/>
          <a:lstStyle/>
          <a:p>
            <a:pPr algn="l"/>
            <a:r>
              <a:rPr lang="en-US" dirty="0">
                <a:latin typeface="Segoe UI Semibold" panose="020B0702040204020203" pitchFamily="34" charset="0"/>
                <a:cs typeface="Segoe UI Semibold" panose="020B0702040204020203" pitchFamily="34" charset="0"/>
              </a:rPr>
              <a:t>Choose t-RFMO Area &gt;</a:t>
            </a:r>
          </a:p>
        </p:txBody>
      </p:sp>
      <p:sp>
        <p:nvSpPr>
          <p:cNvPr id="17" name="TextBox 16">
            <a:hlinkClick r:id="rId9"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8" name="TextBox 17">
            <a:hlinkClick r:id="rId10"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Tree>
    <p:extLst>
      <p:ext uri="{BB962C8B-B14F-4D97-AF65-F5344CB8AC3E}">
        <p14:creationId xmlns:p14="http://schemas.microsoft.com/office/powerpoint/2010/main" val="818902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62236" y="373380"/>
            <a:ext cx="7694240" cy="1143000"/>
          </a:xfrm>
        </p:spPr>
        <p:txBody>
          <a:bodyPr/>
          <a:lstStyle/>
          <a:p>
            <a:pPr algn="l"/>
            <a:r>
              <a:rPr lang="en-US" dirty="0">
                <a:latin typeface="Segoe UI Semibold" panose="020B0702040204020203" pitchFamily="34" charset="0"/>
                <a:cs typeface="Segoe UI Semibold" panose="020B0702040204020203" pitchFamily="34" charset="0"/>
              </a:rPr>
              <a:t>Whale Sharks &gt;Catch by Flag</a:t>
            </a:r>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2" name="Picture 2" descr="C:\Users\shelley.clarke\AppData\Local\Microsoft\Windows\INetCache\IE\ISEM6PSG\Info_sign_font_awesome.svg[1].png">
            <a:hlinkClick r:id="rId6" action="ppaction://hlinksldjump" tooltip="Data Sources:  IATTC (IATTC website), ICCAT (ICCAT website), IOTC (IOTC website),WCPFC (data provided by SPC), CCSBT (2014 ERSWG Data Exchang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9672" y="1379696"/>
            <a:ext cx="5478304" cy="5478304"/>
          </a:xfrm>
          <a:prstGeom prst="rect">
            <a:avLst/>
          </a:prstGeom>
        </p:spPr>
      </p:pic>
      <p:pic>
        <p:nvPicPr>
          <p:cNvPr id="13" name="Picture 12">
            <a:hlinkClick r:id="rId6" action="ppaction://hlinksldjump" tooltip="WCPFC has the greatest number of catch records for whale sharks and since these are reported in numbers, numbers are shown on the y-axis here (unlike for other specie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638722" y="2780928"/>
            <a:ext cx="468052" cy="468052"/>
          </a:xfrm>
          <a:prstGeom prst="rect">
            <a:avLst/>
          </a:prstGeom>
        </p:spPr>
      </p:pic>
      <p:pic>
        <p:nvPicPr>
          <p:cNvPr id="14" name="Picture 13">
            <a:hlinkClick r:id="rId6" action="ppaction://hlinksldjump" tooltip="Some t-RFMOs and flag States are not required to report interactions with whale sharks as part of their logsheet reporting"/>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632340" y="3734724"/>
            <a:ext cx="468052" cy="468052"/>
          </a:xfrm>
          <a:prstGeom prst="rect">
            <a:avLst/>
          </a:prstGeom>
        </p:spPr>
      </p:pic>
    </p:spTree>
    <p:extLst>
      <p:ext uri="{BB962C8B-B14F-4D97-AF65-F5344CB8AC3E}">
        <p14:creationId xmlns:p14="http://schemas.microsoft.com/office/powerpoint/2010/main" val="697074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Whale Shark&gt; Ecological Risk</a:t>
            </a:r>
          </a:p>
        </p:txBody>
      </p:sp>
      <p:graphicFrame>
        <p:nvGraphicFramePr>
          <p:cNvPr id="11" name="Table 10"/>
          <p:cNvGraphicFramePr>
            <a:graphicFrameLocks noGrp="1"/>
          </p:cNvGraphicFramePr>
          <p:nvPr>
            <p:extLst>
              <p:ext uri="{D42A27DB-BD31-4B8C-83A1-F6EECF244321}">
                <p14:modId xmlns:p14="http://schemas.microsoft.com/office/powerpoint/2010/main" val="1739625736"/>
              </p:ext>
            </p:extLst>
          </p:nvPr>
        </p:nvGraphicFramePr>
        <p:xfrm>
          <a:off x="827584" y="2400888"/>
          <a:ext cx="7056784" cy="2595245"/>
        </p:xfrm>
        <a:graphic>
          <a:graphicData uri="http://schemas.openxmlformats.org/drawingml/2006/table">
            <a:tbl>
              <a:tblPr firstRow="1" bandRow="1">
                <a:tableStyleId>{5C22544A-7EE6-4342-B048-85BDC9FD1C3A}</a:tableStyleId>
              </a:tblPr>
              <a:tblGrid>
                <a:gridCol w="1726856">
                  <a:extLst>
                    <a:ext uri="{9D8B030D-6E8A-4147-A177-3AD203B41FA5}">
                      <a16:colId xmlns:a16="http://schemas.microsoft.com/office/drawing/2014/main" val="20000"/>
                    </a:ext>
                  </a:extLst>
                </a:gridCol>
                <a:gridCol w="1726856">
                  <a:extLst>
                    <a:ext uri="{9D8B030D-6E8A-4147-A177-3AD203B41FA5}">
                      <a16:colId xmlns:a16="http://schemas.microsoft.com/office/drawing/2014/main" val="20001"/>
                    </a:ext>
                  </a:extLst>
                </a:gridCol>
                <a:gridCol w="1074076">
                  <a:extLst>
                    <a:ext uri="{9D8B030D-6E8A-4147-A177-3AD203B41FA5}">
                      <a16:colId xmlns:a16="http://schemas.microsoft.com/office/drawing/2014/main" val="20002"/>
                    </a:ext>
                  </a:extLst>
                </a:gridCol>
                <a:gridCol w="1386869">
                  <a:extLst>
                    <a:ext uri="{9D8B030D-6E8A-4147-A177-3AD203B41FA5}">
                      <a16:colId xmlns:a16="http://schemas.microsoft.com/office/drawing/2014/main" val="20003"/>
                    </a:ext>
                  </a:extLst>
                </a:gridCol>
                <a:gridCol w="1142127">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a:t>
                      </a:r>
                      <a:r>
                        <a:rPr lang="en-US" sz="18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Species</a:t>
                      </a:r>
                    </a:p>
                    <a:p>
                      <a:endParaRPr lang="en-US" dirty="0"/>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Ocean</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Fishery</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Risk Ranking</a:t>
                      </a:r>
                    </a:p>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0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a:t>
                      </a:r>
                      <a:r>
                        <a:rPr lang="en-US" sz="1000" b="1" i="0" u="none" strike="noStrike" baseline="3000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th</a:t>
                      </a:r>
                      <a:r>
                        <a:rPr lang="en-US" sz="10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most vulnerable)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See</a:t>
                      </a:r>
                    </a:p>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full regional ranking?</a:t>
                      </a:r>
                      <a:r>
                        <a:rPr lang="en-US" sz="16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pPr algn="ctr"/>
                      <a:endParaRPr lang="en-US" sz="12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Eastern Pacific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na</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76200"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endParaRPr lang="en-US" sz="1200" dirty="0">
                        <a:latin typeface="Segoe UI Semibold" panose="020B0702040204020203" pitchFamily="34" charset="0"/>
                        <a:cs typeface="Segoe UI Semibold" panose="020B0702040204020203" pitchFamily="34" charset="0"/>
                      </a:endParaRPr>
                    </a:p>
                  </a:txBody>
                  <a:tcPr marL="9525" marR="9525" marT="9525" marB="0">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Atlantic</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ctr" fontAlgn="b"/>
                      <a:r>
                        <a:rPr lang="en-US" sz="1200" b="0" i="0" u="none" strike="noStrike"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na</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endParaRPr lang="en-US" sz="12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Purse Seine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na</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endParaRPr lang="en-US" sz="12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Indian</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ctr" fontAlgn="b"/>
                      <a:r>
                        <a:rPr lang="en-US" sz="1200" b="0" i="0" u="none" strike="noStrike"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na</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endParaRPr lang="en-US" sz="1200" dirty="0">
                        <a:latin typeface="Segoe UI Semibold" panose="020B07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Western</a:t>
                      </a:r>
                      <a:r>
                        <a:rPr lang="en-US" sz="1200" b="1"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Central Pacific</a:t>
                      </a:r>
                      <a:endPar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Longline</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1</a:t>
                      </a:r>
                      <a:r>
                        <a:rPr lang="en-US" sz="1200" b="0" i="0" u="none" strike="noStrike" baseline="3000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st</a:t>
                      </a:r>
                      <a:r>
                        <a:rPr lang="en-US" sz="12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200" b="0" i="0" u="none" strike="noStrike" baseline="0"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of </a:t>
                      </a:r>
                      <a:r>
                        <a:rPr lang="en-US" sz="1200" b="0" i="0" u="none" strike="noStrike" dirty="0">
                          <a:solidFill>
                            <a:schemeClr val="tx1"/>
                          </a:solidFill>
                          <a:effectLst/>
                          <a:latin typeface="Segoe UI Semibold" panose="020B0702040204020203" pitchFamily="34" charset="0"/>
                          <a:ea typeface="Segoe UI Black" panose="020B0A02040204020203" pitchFamily="34" charset="0"/>
                          <a:cs typeface="Segoe UI Semibold" panose="020B0702040204020203" pitchFamily="34" charset="0"/>
                        </a:rPr>
                        <a:t>22</a:t>
                      </a: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76200" cap="flat" cmpd="sng" algn="ctr">
                      <a:solidFill>
                        <a:schemeClr val="accent5"/>
                      </a:solidFill>
                      <a:prstDash val="solid"/>
                      <a:round/>
                      <a:headEnd type="none" w="med" len="med"/>
                      <a:tailEnd type="none" w="med" len="med"/>
                    </a:lnL>
                    <a:lnR w="76200"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762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3" name="Right Arrow 12">
            <a:hlinkClick r:id="rId4" action="ppaction://hlinksldjump"/>
          </p:cNvPr>
          <p:cNvSpPr/>
          <p:nvPr/>
        </p:nvSpPr>
        <p:spPr>
          <a:xfrm>
            <a:off x="7125115" y="3248980"/>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hlinkClick r:id="rId5" action="ppaction://hlinksldjump"/>
          </p:cNvPr>
          <p:cNvSpPr/>
          <p:nvPr/>
        </p:nvSpPr>
        <p:spPr>
          <a:xfrm>
            <a:off x="7128284" y="3573016"/>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hlinkClick r:id="rId6" action="ppaction://hlinksldjump"/>
          </p:cNvPr>
          <p:cNvSpPr/>
          <p:nvPr/>
        </p:nvSpPr>
        <p:spPr>
          <a:xfrm>
            <a:off x="7116749" y="4365104"/>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hlinkClick r:id="rId7" action="ppaction://hlinksldjump"/>
          </p:cNvPr>
          <p:cNvSpPr/>
          <p:nvPr/>
        </p:nvSpPr>
        <p:spPr>
          <a:xfrm>
            <a:off x="7116749" y="4689140"/>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rId8" action="ppaction://hlinksldjump"/>
          </p:cNvPr>
          <p:cNvSpPr/>
          <p:nvPr/>
        </p:nvSpPr>
        <p:spPr>
          <a:xfrm>
            <a:off x="7128284" y="3969060"/>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hlinkClick r:id="rId9"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21" name="TextBox 20">
            <a:hlinkClick r:id="rId10"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9" name="Picture 2" descr="C:\Users\shelley.clarke\AppData\Local\Microsoft\Windows\INetCache\IE\ISEM6PSG\Info_sign_font_awesome.svg[1].png">
            <a:hlinkClick r:id="rId11" action="ppaction://hlinksldjump" tooltip="Data Sources:  EPO (IATTC paper SAC06/07), Atlantic (ICCAT study in 2012), Indian (IOTC paper 2012-SC15-INF10), Western and Central Pacific (Kirby and Molony 2006)"/>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63788" y="5970440"/>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hlinkClick r:id="rId11" action="ppaction://hlinksldjump" tooltip="You can see the full list of species and their rankings for each of the regional studies by clicking on the arrows below"/>
          </p:cNvPr>
          <p:cNvPicPr>
            <a:picLocks noChangeAspect="1"/>
          </p:cNvPicPr>
          <p:nvPr/>
        </p:nvPicPr>
        <p:blipFill rotWithShape="1">
          <a:blip r:embed="rId13" cstate="print">
            <a:extLst>
              <a:ext uri="{28A0092B-C50C-407E-A947-70E740481C1C}">
                <a14:useLocalDpi xmlns:a14="http://schemas.microsoft.com/office/drawing/2010/main" val="0"/>
              </a:ext>
            </a:extLst>
          </a:blip>
          <a:srcRect l="54285" t="6264" r="28651" b="76668"/>
          <a:stretch/>
        </p:blipFill>
        <p:spPr>
          <a:xfrm>
            <a:off x="7020272" y="1880828"/>
            <a:ext cx="468052" cy="468052"/>
          </a:xfrm>
          <a:prstGeom prst="rect">
            <a:avLst/>
          </a:prstGeom>
        </p:spPr>
      </p:pic>
    </p:spTree>
    <p:extLst>
      <p:ext uri="{BB962C8B-B14F-4D97-AF65-F5344CB8AC3E}">
        <p14:creationId xmlns:p14="http://schemas.microsoft.com/office/powerpoint/2010/main" val="5026667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 Whale Sharks&gt; Management Measures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p:cNvGraphicFramePr>
            <a:graphicFrameLocks noGrp="1"/>
          </p:cNvGraphicFramePr>
          <p:nvPr>
            <p:extLst>
              <p:ext uri="{D42A27DB-BD31-4B8C-83A1-F6EECF244321}">
                <p14:modId xmlns:p14="http://schemas.microsoft.com/office/powerpoint/2010/main" val="4026349590"/>
              </p:ext>
            </p:extLst>
          </p:nvPr>
        </p:nvGraphicFramePr>
        <p:xfrm>
          <a:off x="575556" y="1880828"/>
          <a:ext cx="8064896" cy="1112520"/>
        </p:xfrm>
        <a:graphic>
          <a:graphicData uri="http://schemas.openxmlformats.org/drawingml/2006/table">
            <a:tbl>
              <a:tblPr firstRow="1" bandRow="1">
                <a:tableStyleId>{5C22544A-7EE6-4342-B048-85BDC9FD1C3A}</a:tableStyleId>
              </a:tblPr>
              <a:tblGrid>
                <a:gridCol w="1195870">
                  <a:extLst>
                    <a:ext uri="{9D8B030D-6E8A-4147-A177-3AD203B41FA5}">
                      <a16:colId xmlns:a16="http://schemas.microsoft.com/office/drawing/2014/main" val="20000"/>
                    </a:ext>
                  </a:extLst>
                </a:gridCol>
                <a:gridCol w="1195870">
                  <a:extLst>
                    <a:ext uri="{9D8B030D-6E8A-4147-A177-3AD203B41FA5}">
                      <a16:colId xmlns:a16="http://schemas.microsoft.com/office/drawing/2014/main" val="20001"/>
                    </a:ext>
                  </a:extLst>
                </a:gridCol>
                <a:gridCol w="674636">
                  <a:extLst>
                    <a:ext uri="{9D8B030D-6E8A-4147-A177-3AD203B41FA5}">
                      <a16:colId xmlns:a16="http://schemas.microsoft.com/office/drawing/2014/main" val="20002"/>
                    </a:ext>
                  </a:extLst>
                </a:gridCol>
                <a:gridCol w="1042620">
                  <a:extLst>
                    <a:ext uri="{9D8B030D-6E8A-4147-A177-3AD203B41FA5}">
                      <a16:colId xmlns:a16="http://schemas.microsoft.com/office/drawing/2014/main" val="20003"/>
                    </a:ext>
                  </a:extLst>
                </a:gridCol>
                <a:gridCol w="3066530">
                  <a:extLst>
                    <a:ext uri="{9D8B030D-6E8A-4147-A177-3AD203B41FA5}">
                      <a16:colId xmlns:a16="http://schemas.microsoft.com/office/drawing/2014/main" val="20004"/>
                    </a:ext>
                  </a:extLst>
                </a:gridCol>
                <a:gridCol w="889370">
                  <a:extLst>
                    <a:ext uri="{9D8B030D-6E8A-4147-A177-3AD203B41FA5}">
                      <a16:colId xmlns:a16="http://schemas.microsoft.com/office/drawing/2014/main" val="20005"/>
                    </a:ext>
                  </a:extLst>
                </a:gridCol>
              </a:tblGrid>
              <a:tr h="370840">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t-RFMO</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Measure</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Key Concepts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extLst>
                  <a:ext uri="{0D108BD9-81ED-4DB2-BD59-A6C34878D82A}">
                    <a16:rowId xmlns:a16="http://schemas.microsoft.com/office/drawing/2014/main" val="10000"/>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IOTC</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2013-05</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2013</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whale</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prohibition on intentional setting; safe release; reporting of interactions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WCPFC</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2012-04</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2013</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whale</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prohibition on intentional setting; safe release; reporting of interactions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4"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4762" y="2312876"/>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helley.clarke\AppData\Local\Microsoft\Windows\INetCache\IE\CJMI6BO2\495px-Book3.svg[1].png">
            <a:hlinkClick r:id="rId6"/>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4762" y="2716283"/>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367644" y="4689140"/>
            <a:ext cx="3627532" cy="553998"/>
          </a:xfrm>
          <a:prstGeom prst="rect">
            <a:avLst/>
          </a:prstGeom>
          <a:noFill/>
        </p:spPr>
        <p:txBody>
          <a:bodyPr wrap="none" rtlCol="0">
            <a:spAutoFit/>
          </a:bodyPr>
          <a:lstStyle/>
          <a:p>
            <a:r>
              <a:rPr lang="en-US" sz="1200" dirty="0">
                <a:solidFill>
                  <a:srgbClr val="000000"/>
                </a:solidFill>
                <a:latin typeface="Segoe UI Semibold" panose="020B0702040204020203" pitchFamily="34" charset="0"/>
                <a:ea typeface="Segoe UI Black" panose="020B0A02040204020203" pitchFamily="34" charset="0"/>
                <a:cs typeface="Segoe UI Semibold" panose="020B0702040204020203" pitchFamily="34" charset="0"/>
              </a:rPr>
              <a:t>For measures that apply to all sharks, click here:   </a:t>
            </a:r>
          </a:p>
          <a:p>
            <a:endParaRPr lang="en-US" dirty="0"/>
          </a:p>
        </p:txBody>
      </p:sp>
      <p:pic>
        <p:nvPicPr>
          <p:cNvPr id="17" name="Picture 16">
            <a:hlinkClick r:id="rId7" action="ppaction://hlinksldjump"/>
          </p:cNvPr>
          <p:cNvPicPr>
            <a:picLocks noChangeAspect="1"/>
          </p:cNvPicPr>
          <p:nvPr/>
        </p:nvPicPr>
        <p:blipFill rotWithShape="1">
          <a:blip r:embed="rId8" cstate="print">
            <a:grayscl/>
            <a:extLst>
              <a:ext uri="{28A0092B-C50C-407E-A947-70E740481C1C}">
                <a14:useLocalDpi xmlns:a14="http://schemas.microsoft.com/office/drawing/2010/main" val="0"/>
              </a:ext>
            </a:extLst>
          </a:blip>
          <a:srcRect l="10010" t="57333" r="64654" b="5328"/>
          <a:stretch/>
        </p:blipFill>
        <p:spPr>
          <a:xfrm>
            <a:off x="4814020" y="4581128"/>
            <a:ext cx="362312" cy="533933"/>
          </a:xfrm>
          <a:prstGeom prst="rect">
            <a:avLst/>
          </a:prstGeom>
        </p:spPr>
      </p:pic>
      <p:sp>
        <p:nvSpPr>
          <p:cNvPr id="18" name="TextBox 17">
            <a:hlinkClick r:id="rId9"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9" name="TextBox 18">
            <a:hlinkClick r:id="rId10"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20" name="Picture 3" descr="C:\Users\shelley.clarke\AppData\Local\Microsoft\Windows\INetCache\IE\CJMI6BO2\1390060157[1].png">
            <a:hlinkClick r:id="rId11" action="ppaction://hlinksldjump" tooltip="If the link opens in a window behind this screen (and you can't see it) try pressing ALT+TAB to switch windows"/>
          </p:cNvPr>
          <p:cNvPicPr>
            <a:picLocks noChangeAspect="1" noChangeArrowheads="1"/>
          </p:cNvPicPr>
          <p:nvPr/>
        </p:nvPicPr>
        <p:blipFill>
          <a:blip r:embed="rId12" cstate="print">
            <a:biLevel thresh="75000"/>
            <a:extLst>
              <a:ext uri="{28A0092B-C50C-407E-A947-70E740481C1C}">
                <a14:useLocalDpi xmlns:a14="http://schemas.microsoft.com/office/drawing/2010/main" val="0"/>
              </a:ext>
            </a:extLst>
          </a:blip>
          <a:srcRect/>
          <a:stretch>
            <a:fillRect/>
          </a:stretch>
        </p:blipFill>
        <p:spPr bwMode="auto">
          <a:xfrm>
            <a:off x="7964298" y="1358900"/>
            <a:ext cx="460130" cy="4601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67644" y="3681028"/>
            <a:ext cx="8164351" cy="646331"/>
          </a:xfrm>
          <a:prstGeom prst="rect">
            <a:avLst/>
          </a:prstGeom>
          <a:noFill/>
        </p:spPr>
        <p:txBody>
          <a:bodyPr wrap="none" rtlCol="0">
            <a:spAutoFit/>
          </a:bodyPr>
          <a:lstStyle/>
          <a:p>
            <a:r>
              <a:rPr lang="en-US" dirty="0"/>
              <a:t>ADD IATTC C-15-03</a:t>
            </a:r>
          </a:p>
          <a:p>
            <a:r>
              <a:rPr lang="en-US"/>
              <a:t>https://www.iattc.org/PDFFiles2/Resolutions/C-15-03-Amendment-C-13-04-FADs.pdf</a:t>
            </a:r>
            <a:endParaRPr lang="en-US" dirty="0"/>
          </a:p>
        </p:txBody>
      </p:sp>
    </p:spTree>
    <p:extLst>
      <p:ext uri="{BB962C8B-B14F-4D97-AF65-F5344CB8AC3E}">
        <p14:creationId xmlns:p14="http://schemas.microsoft.com/office/powerpoint/2010/main" val="44846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a:bodyPr>
          <a:lstStyle/>
          <a:p>
            <a:pPr algn="l"/>
            <a:r>
              <a:rPr lang="en-US" dirty="0">
                <a:latin typeface="Segoe UI Semibold" panose="020B0702040204020203" pitchFamily="34" charset="0"/>
                <a:cs typeface="Segoe UI Semibold" panose="020B0702040204020203" pitchFamily="34" charset="0"/>
              </a:rPr>
              <a:t>Other Sharks Menu&gt;</a:t>
            </a:r>
          </a:p>
        </p:txBody>
      </p:sp>
      <p:sp>
        <p:nvSpPr>
          <p:cNvPr id="8" name="TextBox 7">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5" name="Picture 14"/>
          <p:cNvPicPr>
            <a:picLocks noChangeAspect="1"/>
          </p:cNvPicPr>
          <p:nvPr/>
        </p:nvPicPr>
        <p:blipFill rotWithShape="1">
          <a:blip r:embed="rId6">
            <a:grayscl/>
            <a:extLst>
              <a:ext uri="{BEBA8EAE-BF5A-486C-A8C5-ECC9F3942E4B}">
                <a14:imgProps xmlns:a14="http://schemas.microsoft.com/office/drawing/2010/main">
                  <a14:imgLayer r:embed="rId7">
                    <a14:imgEffect>
                      <a14:backgroundRemoval t="31936" b="57370" l="44509" r="97977"/>
                    </a14:imgEffect>
                    <a14:imgEffect>
                      <a14:artisticPencilGrayscale/>
                    </a14:imgEffect>
                  </a14:imgLayer>
                </a14:imgProps>
              </a:ext>
              <a:ext uri="{28A0092B-C50C-407E-A947-70E740481C1C}">
                <a14:useLocalDpi xmlns:a14="http://schemas.microsoft.com/office/drawing/2010/main" val="0"/>
              </a:ext>
            </a:extLst>
          </a:blip>
          <a:srcRect l="44643" t="33327" r="2022" b="42678"/>
          <a:stretch/>
        </p:blipFill>
        <p:spPr>
          <a:xfrm rot="1247840">
            <a:off x="5154027" y="2608986"/>
            <a:ext cx="2397742" cy="1078984"/>
          </a:xfrm>
          <a:prstGeom prst="rect">
            <a:avLst/>
          </a:prstGeom>
        </p:spPr>
      </p:pic>
      <p:pic>
        <p:nvPicPr>
          <p:cNvPr id="16" name="Picture 15"/>
          <p:cNvPicPr>
            <a:picLocks noChangeAspect="1"/>
          </p:cNvPicPr>
          <p:nvPr/>
        </p:nvPicPr>
        <p:blipFill rotWithShape="1">
          <a:blip r:embed="rId8">
            <a:grayscl/>
            <a:extLst>
              <a:ext uri="{BEBA8EAE-BF5A-486C-A8C5-ECC9F3942E4B}">
                <a14:imgProps xmlns:a14="http://schemas.microsoft.com/office/drawing/2010/main">
                  <a14:imgLayer r:embed="rId7">
                    <a14:imgEffect>
                      <a14:backgroundRemoval t="31936" b="57370" l="44509" r="97977"/>
                    </a14:imgEffect>
                  </a14:imgLayer>
                </a14:imgProps>
              </a:ext>
              <a:ext uri="{28A0092B-C50C-407E-A947-70E740481C1C}">
                <a14:useLocalDpi xmlns:a14="http://schemas.microsoft.com/office/drawing/2010/main" val="0"/>
              </a:ext>
            </a:extLst>
          </a:blip>
          <a:srcRect l="44643" t="33327" r="2022" b="42678"/>
          <a:stretch/>
        </p:blipFill>
        <p:spPr>
          <a:xfrm rot="1247840">
            <a:off x="1409075" y="2572267"/>
            <a:ext cx="2397742" cy="1078984"/>
          </a:xfrm>
          <a:prstGeom prst="rect">
            <a:avLst/>
          </a:prstGeom>
        </p:spPr>
      </p:pic>
      <p:sp>
        <p:nvSpPr>
          <p:cNvPr id="20" name="TextBox 19">
            <a:hlinkClick r:id="rId9" action="ppaction://hlinksldjump"/>
          </p:cNvPr>
          <p:cNvSpPr txBox="1"/>
          <p:nvPr/>
        </p:nvSpPr>
        <p:spPr>
          <a:xfrm>
            <a:off x="5001448" y="4102008"/>
            <a:ext cx="2702899" cy="584775"/>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Other sharks recorded only as “shark”</a:t>
            </a:r>
          </a:p>
        </p:txBody>
      </p:sp>
      <p:sp>
        <p:nvSpPr>
          <p:cNvPr id="21" name="TextBox 20">
            <a:hlinkClick r:id="rId10" action="ppaction://hlinksldjump"/>
          </p:cNvPr>
          <p:cNvSpPr txBox="1"/>
          <p:nvPr/>
        </p:nvSpPr>
        <p:spPr>
          <a:xfrm>
            <a:off x="1295636" y="4102008"/>
            <a:ext cx="2197768" cy="584775"/>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Other sharks identified to species</a:t>
            </a:r>
          </a:p>
        </p:txBody>
      </p:sp>
      <p:sp>
        <p:nvSpPr>
          <p:cNvPr id="3" name="Rectangle 2"/>
          <p:cNvSpPr/>
          <p:nvPr/>
        </p:nvSpPr>
        <p:spPr>
          <a:xfrm>
            <a:off x="2286000" y="2967335"/>
            <a:ext cx="4572000" cy="369332"/>
          </a:xfrm>
          <a:prstGeom prst="rect">
            <a:avLst/>
          </a:prstGeom>
        </p:spPr>
        <p:txBody>
          <a:bodyPr>
            <a:spAutoFit/>
          </a:bodyPr>
          <a:lstStyle/>
          <a:p>
            <a:pPr algn="ctr"/>
            <a:endParaRPr lang="en-US" dirty="0">
              <a:latin typeface="Segoe UI Semibold" panose="020B0702040204020203" pitchFamily="34" charset="0"/>
              <a:cs typeface="Segoe UI Semibold" panose="020B0702040204020203" pitchFamily="34" charset="0"/>
            </a:endParaRPr>
          </a:p>
        </p:txBody>
      </p:sp>
      <p:pic>
        <p:nvPicPr>
          <p:cNvPr id="22" name="Picture 21">
            <a:hlinkClick r:id="rId11" action="ppaction://hlinksldjump" tooltip="Choose this category for sharks recorded to species but which are not blue, mako, silky, oceanic whitetip, thresher, porbeagle, hammerhead or whale sharks"/>
          </p:cNvPr>
          <p:cNvPicPr>
            <a:picLocks noChangeAspect="1"/>
          </p:cNvPicPr>
          <p:nvPr/>
        </p:nvPicPr>
        <p:blipFill rotWithShape="1">
          <a:blip r:embed="rId12" cstate="print">
            <a:extLst>
              <a:ext uri="{28A0092B-C50C-407E-A947-70E740481C1C}">
                <a14:useLocalDpi xmlns:a14="http://schemas.microsoft.com/office/drawing/2010/main" val="0"/>
              </a:ext>
            </a:extLst>
          </a:blip>
          <a:srcRect l="54285" t="6264" r="28651" b="76668"/>
          <a:stretch/>
        </p:blipFill>
        <p:spPr>
          <a:xfrm>
            <a:off x="2160494" y="4833156"/>
            <a:ext cx="468052" cy="468052"/>
          </a:xfrm>
          <a:prstGeom prst="rect">
            <a:avLst/>
          </a:prstGeom>
        </p:spPr>
      </p:pic>
      <p:pic>
        <p:nvPicPr>
          <p:cNvPr id="23" name="Picture 22">
            <a:hlinkClick r:id="rId11" action="ppaction://hlinksldjump" tooltip="Note that this category may include key sharks (e.g. blue, mako, silky, etc.) not recorded to species as well as skates and rays"/>
          </p:cNvPr>
          <p:cNvPicPr>
            <a:picLocks noChangeAspect="1"/>
          </p:cNvPicPr>
          <p:nvPr/>
        </p:nvPicPr>
        <p:blipFill rotWithShape="1">
          <a:blip r:embed="rId12" cstate="print">
            <a:extLst>
              <a:ext uri="{28A0092B-C50C-407E-A947-70E740481C1C}">
                <a14:useLocalDpi xmlns:a14="http://schemas.microsoft.com/office/drawing/2010/main" val="0"/>
              </a:ext>
            </a:extLst>
          </a:blip>
          <a:srcRect l="54285" t="6264" r="28651" b="76668"/>
          <a:stretch/>
        </p:blipFill>
        <p:spPr>
          <a:xfrm>
            <a:off x="6118872" y="4751530"/>
            <a:ext cx="468052" cy="468052"/>
          </a:xfrm>
          <a:prstGeom prst="rect">
            <a:avLst/>
          </a:prstGeom>
        </p:spPr>
      </p:pic>
    </p:spTree>
    <p:extLst>
      <p:ext uri="{BB962C8B-B14F-4D97-AF65-F5344CB8AC3E}">
        <p14:creationId xmlns:p14="http://schemas.microsoft.com/office/powerpoint/2010/main" val="26616359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a:bodyPr>
          <a:lstStyle/>
          <a:p>
            <a:pPr algn="l"/>
            <a:r>
              <a:rPr lang="en-US" dirty="0">
                <a:latin typeface="Segoe UI Semibold" panose="020B0702040204020203" pitchFamily="34" charset="0"/>
                <a:cs typeface="Segoe UI Semibold" panose="020B0702040204020203" pitchFamily="34" charset="0"/>
              </a:rPr>
              <a:t>Other Sharks (Identified)&gt;</a:t>
            </a:r>
          </a:p>
        </p:txBody>
      </p:sp>
      <p:sp>
        <p:nvSpPr>
          <p:cNvPr id="8" name="TextBox 7">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2" name="TextBox 11">
            <a:hlinkClick r:id="rId6" action="ppaction://hlinksldjump"/>
          </p:cNvPr>
          <p:cNvSpPr txBox="1"/>
          <p:nvPr/>
        </p:nvSpPr>
        <p:spPr>
          <a:xfrm>
            <a:off x="1799692" y="2167246"/>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t-RFMO</a:t>
            </a:r>
          </a:p>
        </p:txBody>
      </p:sp>
      <p:sp>
        <p:nvSpPr>
          <p:cNvPr id="13" name="TextBox 12">
            <a:hlinkClick r:id="rId7" action="ppaction://hlinksldjump"/>
          </p:cNvPr>
          <p:cNvSpPr txBox="1"/>
          <p:nvPr/>
        </p:nvSpPr>
        <p:spPr>
          <a:xfrm>
            <a:off x="1799692"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Gear Type</a:t>
            </a:r>
          </a:p>
        </p:txBody>
      </p:sp>
      <p:sp>
        <p:nvSpPr>
          <p:cNvPr id="14" name="TextBox 13">
            <a:hlinkClick r:id="rId8" action="ppaction://hlinksldjump"/>
          </p:cNvPr>
          <p:cNvSpPr txBox="1"/>
          <p:nvPr/>
        </p:nvSpPr>
        <p:spPr>
          <a:xfrm>
            <a:off x="1811338" y="3703221"/>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Flag State</a:t>
            </a:r>
          </a:p>
        </p:txBody>
      </p:sp>
      <p:sp>
        <p:nvSpPr>
          <p:cNvPr id="17" name="TextBox 16"/>
          <p:cNvSpPr txBox="1"/>
          <p:nvPr/>
        </p:nvSpPr>
        <p:spPr>
          <a:xfrm>
            <a:off x="4858508"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solidFill>
                  <a:schemeClr val="bg1">
                    <a:lumMod val="75000"/>
                  </a:schemeClr>
                </a:solidFill>
                <a:latin typeface="Segoe UI Semibold" panose="020B0702040204020203" pitchFamily="34" charset="0"/>
                <a:cs typeface="Segoe UI Semibold" panose="020B0702040204020203" pitchFamily="34" charset="0"/>
              </a:rPr>
              <a:t>Stock Assessment</a:t>
            </a:r>
          </a:p>
        </p:txBody>
      </p:sp>
      <p:sp>
        <p:nvSpPr>
          <p:cNvPr id="18" name="TextBox 17">
            <a:hlinkClick r:id="rId9" action="ppaction://hlinksldjump"/>
          </p:cNvPr>
          <p:cNvSpPr txBox="1"/>
          <p:nvPr/>
        </p:nvSpPr>
        <p:spPr>
          <a:xfrm>
            <a:off x="4860976" y="3631723"/>
            <a:ext cx="2197768" cy="584775"/>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Management Measures</a:t>
            </a:r>
          </a:p>
        </p:txBody>
      </p:sp>
      <p:sp>
        <p:nvSpPr>
          <p:cNvPr id="19" name="TextBox 18"/>
          <p:cNvSpPr txBox="1"/>
          <p:nvPr/>
        </p:nvSpPr>
        <p:spPr>
          <a:xfrm>
            <a:off x="4844716" y="2160619"/>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solidFill>
                  <a:schemeClr val="bg1">
                    <a:lumMod val="75000"/>
                  </a:schemeClr>
                </a:solidFill>
                <a:latin typeface="Segoe UI Semibold" panose="020B0702040204020203" pitchFamily="34" charset="0"/>
                <a:cs typeface="Segoe UI Semibold" panose="020B0702040204020203" pitchFamily="34" charset="0"/>
              </a:rPr>
              <a:t>Ecological Risk</a:t>
            </a:r>
          </a:p>
        </p:txBody>
      </p:sp>
    </p:spTree>
    <p:extLst>
      <p:ext uri="{BB962C8B-B14F-4D97-AF65-F5344CB8AC3E}">
        <p14:creationId xmlns:p14="http://schemas.microsoft.com/office/powerpoint/2010/main" val="30889638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373380"/>
            <a:ext cx="8229599" cy="1143000"/>
          </a:xfrm>
        </p:spPr>
        <p:txBody>
          <a:bodyPr>
            <a:normAutofit fontScale="90000"/>
          </a:bodyPr>
          <a:lstStyle/>
          <a:p>
            <a:r>
              <a:rPr lang="en-US" dirty="0">
                <a:latin typeface="Segoe UI Semibold" panose="020B0702040204020203" pitchFamily="34" charset="0"/>
                <a:cs typeface="Segoe UI Semibold" panose="020B0702040204020203" pitchFamily="34" charset="0"/>
              </a:rPr>
              <a:t>Other Sharks &gt;Catch by t-RFMO</a:t>
            </a:r>
          </a:p>
        </p:txBody>
      </p:sp>
      <p:sp>
        <p:nvSpPr>
          <p:cNvPr id="8" name="TextBox 7">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9712" y="1817132"/>
            <a:ext cx="4572000" cy="4572000"/>
          </a:xfrm>
          <a:prstGeom prst="rect">
            <a:avLst/>
          </a:prstGeom>
        </p:spPr>
      </p:pic>
      <p:pic>
        <p:nvPicPr>
          <p:cNvPr id="12" name="Picture 11">
            <a:hlinkClick r:id="rId7" action="ppaction://hlinksldjump" tooltip="IATTC does not require sharks to be reported to species on logsheets (see IATTC catches on sharks-unidentified plot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2717794" y="6204466"/>
            <a:ext cx="468052" cy="468052"/>
          </a:xfrm>
          <a:prstGeom prst="rect">
            <a:avLst/>
          </a:prstGeom>
        </p:spPr>
      </p:pic>
      <p:pic>
        <p:nvPicPr>
          <p:cNvPr id="13" name="Picture 12">
            <a:hlinkClick r:id="rId7" action="ppaction://hlinksldjump" tooltip="CCSBT data are only available for blue, makos and porbeagle sharks for 2010-2013."/>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5667629" y="6269440"/>
            <a:ext cx="468052" cy="468052"/>
          </a:xfrm>
          <a:prstGeom prst="rect">
            <a:avLst/>
          </a:prstGeom>
        </p:spPr>
      </p:pic>
      <p:pic>
        <p:nvPicPr>
          <p:cNvPr id="14"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7" action="ppaction://hlinksldjump" tooltip="The other sharks shown here are mainly comprised of dogfishes, catsharks, houndsharks and miscellaneous requiem shark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598073" y="3473671"/>
            <a:ext cx="468052" cy="468052"/>
          </a:xfrm>
          <a:prstGeom prst="rect">
            <a:avLst/>
          </a:prstGeom>
        </p:spPr>
      </p:pic>
    </p:spTree>
    <p:extLst>
      <p:ext uri="{BB962C8B-B14F-4D97-AF65-F5344CB8AC3E}">
        <p14:creationId xmlns:p14="http://schemas.microsoft.com/office/powerpoint/2010/main" val="2442555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373380"/>
            <a:ext cx="8229599" cy="1143000"/>
          </a:xfrm>
        </p:spPr>
        <p:txBody>
          <a:bodyPr>
            <a:normAutofit/>
          </a:bodyPr>
          <a:lstStyle/>
          <a:p>
            <a:r>
              <a:rPr lang="en-US" dirty="0">
                <a:latin typeface="Segoe UI Semibold" panose="020B0702040204020203" pitchFamily="34" charset="0"/>
                <a:cs typeface="Segoe UI Semibold" panose="020B0702040204020203" pitchFamily="34" charset="0"/>
              </a:rPr>
              <a:t>Other Sharks &gt;Catch by Gear</a:t>
            </a:r>
          </a:p>
        </p:txBody>
      </p:sp>
      <p:sp>
        <p:nvSpPr>
          <p:cNvPr id="12" name="TextBox 11">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3" name="TextBox 12">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704" y="1880632"/>
            <a:ext cx="4572000" cy="4572000"/>
          </a:xfrm>
          <a:prstGeom prst="rect">
            <a:avLst/>
          </a:prstGeom>
        </p:spPr>
      </p:pic>
      <p:pic>
        <p:nvPicPr>
          <p:cNvPr id="11"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7" action="ppaction://hlinksldjump" tooltip="The other sharks shown here are mainly comprised of dogfishes, catsharks, houndsharks and miscellaneous requiem shark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598073" y="3473671"/>
            <a:ext cx="468052" cy="468052"/>
          </a:xfrm>
          <a:prstGeom prst="rect">
            <a:avLst/>
          </a:prstGeom>
        </p:spPr>
      </p:pic>
    </p:spTree>
    <p:extLst>
      <p:ext uri="{BB962C8B-B14F-4D97-AF65-F5344CB8AC3E}">
        <p14:creationId xmlns:p14="http://schemas.microsoft.com/office/powerpoint/2010/main" val="2469941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373380"/>
            <a:ext cx="8229599" cy="1143000"/>
          </a:xfrm>
        </p:spPr>
        <p:txBody>
          <a:bodyPr>
            <a:normAutofit/>
          </a:bodyPr>
          <a:lstStyle/>
          <a:p>
            <a:r>
              <a:rPr lang="en-US" dirty="0">
                <a:latin typeface="Segoe UI Semibold" panose="020B0702040204020203" pitchFamily="34" charset="0"/>
                <a:cs typeface="Segoe UI Semibold" panose="020B0702040204020203" pitchFamily="34" charset="0"/>
              </a:rPr>
              <a:t>Other Sharks &gt;Catch by Flag</a:t>
            </a:r>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1640" y="1280160"/>
            <a:ext cx="5715000" cy="5715000"/>
          </a:xfrm>
          <a:prstGeom prst="rect">
            <a:avLst/>
          </a:prstGeom>
        </p:spPr>
      </p:pic>
      <p:pic>
        <p:nvPicPr>
          <p:cNvPr id="13"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7" action="ppaction://hlinksldjump" tooltip="The flag States shown in the key reflect the fact that most of the reported catches of these dogfishes, catsharks, houndsharks and misc. requiem sharks are from the Atlantic"/>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598073" y="3473671"/>
            <a:ext cx="468052" cy="468052"/>
          </a:xfrm>
          <a:prstGeom prst="rect">
            <a:avLst/>
          </a:prstGeom>
        </p:spPr>
      </p:pic>
    </p:spTree>
    <p:extLst>
      <p:ext uri="{BB962C8B-B14F-4D97-AF65-F5344CB8AC3E}">
        <p14:creationId xmlns:p14="http://schemas.microsoft.com/office/powerpoint/2010/main" val="20939319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 Other Sharks&gt; Management Measures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p:cNvGraphicFramePr>
            <a:graphicFrameLocks noGrp="1"/>
          </p:cNvGraphicFramePr>
          <p:nvPr>
            <p:extLst>
              <p:ext uri="{D42A27DB-BD31-4B8C-83A1-F6EECF244321}">
                <p14:modId xmlns:p14="http://schemas.microsoft.com/office/powerpoint/2010/main" val="1369959144"/>
              </p:ext>
            </p:extLst>
          </p:nvPr>
        </p:nvGraphicFramePr>
        <p:xfrm>
          <a:off x="575556" y="1880828"/>
          <a:ext cx="8064896" cy="741680"/>
        </p:xfrm>
        <a:graphic>
          <a:graphicData uri="http://schemas.openxmlformats.org/drawingml/2006/table">
            <a:tbl>
              <a:tblPr firstRow="1" bandRow="1">
                <a:tableStyleId>{5C22544A-7EE6-4342-B048-85BDC9FD1C3A}</a:tableStyleId>
              </a:tblPr>
              <a:tblGrid>
                <a:gridCol w="1195870">
                  <a:extLst>
                    <a:ext uri="{9D8B030D-6E8A-4147-A177-3AD203B41FA5}">
                      <a16:colId xmlns:a16="http://schemas.microsoft.com/office/drawing/2014/main" val="20000"/>
                    </a:ext>
                  </a:extLst>
                </a:gridCol>
                <a:gridCol w="1195870">
                  <a:extLst>
                    <a:ext uri="{9D8B030D-6E8A-4147-A177-3AD203B41FA5}">
                      <a16:colId xmlns:a16="http://schemas.microsoft.com/office/drawing/2014/main" val="20001"/>
                    </a:ext>
                  </a:extLst>
                </a:gridCol>
                <a:gridCol w="674636">
                  <a:extLst>
                    <a:ext uri="{9D8B030D-6E8A-4147-A177-3AD203B41FA5}">
                      <a16:colId xmlns:a16="http://schemas.microsoft.com/office/drawing/2014/main" val="20002"/>
                    </a:ext>
                  </a:extLst>
                </a:gridCol>
                <a:gridCol w="1042620">
                  <a:extLst>
                    <a:ext uri="{9D8B030D-6E8A-4147-A177-3AD203B41FA5}">
                      <a16:colId xmlns:a16="http://schemas.microsoft.com/office/drawing/2014/main" val="20003"/>
                    </a:ext>
                  </a:extLst>
                </a:gridCol>
                <a:gridCol w="3066530">
                  <a:extLst>
                    <a:ext uri="{9D8B030D-6E8A-4147-A177-3AD203B41FA5}">
                      <a16:colId xmlns:a16="http://schemas.microsoft.com/office/drawing/2014/main" val="20004"/>
                    </a:ext>
                  </a:extLst>
                </a:gridCol>
                <a:gridCol w="889370">
                  <a:extLst>
                    <a:ext uri="{9D8B030D-6E8A-4147-A177-3AD203B41FA5}">
                      <a16:colId xmlns:a16="http://schemas.microsoft.com/office/drawing/2014/main" val="20005"/>
                    </a:ext>
                  </a:extLst>
                </a:gridCol>
              </a:tblGrid>
              <a:tr h="370840">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t-RFMO</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Measure</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Key Concepts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extLst>
                  <a:ext uri="{0D108BD9-81ED-4DB2-BD59-A6C34878D82A}">
                    <a16:rowId xmlns:a16="http://schemas.microsoft.com/office/drawing/2014/main" val="10000"/>
                  </a:ext>
                </a:extLst>
              </a:tr>
              <a:tr h="370840">
                <a:tc>
                  <a:txBody>
                    <a:bodyPr/>
                    <a:lstStyle/>
                    <a:p>
                      <a:pPr algn="ctr"/>
                      <a:r>
                        <a:rPr lang="en-US" dirty="0"/>
                        <a:t>  </a:t>
                      </a:r>
                      <a:r>
                        <a:rPr lang="en-US" sz="1100" dirty="0">
                          <a:latin typeface="Segoe UI Semibold" panose="020B0702040204020203" pitchFamily="34" charset="0"/>
                          <a:cs typeface="Segoe UI Semibold" panose="020B0702040204020203" pitchFamily="34" charset="0"/>
                        </a:rPr>
                        <a:t>IATTC</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Segoe UI Semibold" panose="020B0702040204020203" pitchFamily="34" charset="0"/>
                          <a:cs typeface="Segoe UI Semibold" panose="020B0702040204020203" pitchFamily="34" charset="0"/>
                        </a:rPr>
                        <a:t>C-15-04</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Segoe UI Semibold" panose="020B0702040204020203" pitchFamily="34" charset="0"/>
                          <a:cs typeface="Segoe UI Semibold" panose="020B0702040204020203" pitchFamily="34" charset="0"/>
                        </a:rPr>
                        <a:t>2015</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err="1">
                          <a:latin typeface="Segoe UI Semibold" panose="020B0702040204020203" pitchFamily="34" charset="0"/>
                          <a:cs typeface="Segoe UI Semibold" panose="020B0702040204020203" pitchFamily="34" charset="0"/>
                        </a:rPr>
                        <a:t>Mobulid</a:t>
                      </a:r>
                      <a:r>
                        <a:rPr lang="en-US" sz="1100" dirty="0">
                          <a:latin typeface="Segoe UI Semibold" panose="020B0702040204020203" pitchFamily="34" charset="0"/>
                          <a:cs typeface="Segoe UI Semibold" panose="020B0702040204020203" pitchFamily="34" charset="0"/>
                        </a:rPr>
                        <a:t> rays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prohibits retention (with exceptions); live release; data submission</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4"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4762" y="2312876"/>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67644" y="4689140"/>
            <a:ext cx="3627532" cy="553998"/>
          </a:xfrm>
          <a:prstGeom prst="rect">
            <a:avLst/>
          </a:prstGeom>
          <a:noFill/>
        </p:spPr>
        <p:txBody>
          <a:bodyPr wrap="none" rtlCol="0">
            <a:spAutoFit/>
          </a:bodyPr>
          <a:lstStyle/>
          <a:p>
            <a:r>
              <a:rPr lang="en-US" sz="1200" dirty="0">
                <a:solidFill>
                  <a:srgbClr val="000000"/>
                </a:solidFill>
                <a:latin typeface="Segoe UI Semibold" panose="020B0702040204020203" pitchFamily="34" charset="0"/>
                <a:ea typeface="Segoe UI Black" panose="020B0A02040204020203" pitchFamily="34" charset="0"/>
                <a:cs typeface="Segoe UI Semibold" panose="020B0702040204020203" pitchFamily="34" charset="0"/>
              </a:rPr>
              <a:t>For measures that apply to all sharks, click here:   </a:t>
            </a:r>
          </a:p>
          <a:p>
            <a:endParaRPr lang="en-US" dirty="0"/>
          </a:p>
        </p:txBody>
      </p:sp>
      <p:pic>
        <p:nvPicPr>
          <p:cNvPr id="13" name="Picture 12">
            <a:hlinkClick r:id="rId6" action="ppaction://hlinksldjump"/>
          </p:cNvPr>
          <p:cNvPicPr>
            <a:picLocks noChangeAspect="1"/>
          </p:cNvPicPr>
          <p:nvPr/>
        </p:nvPicPr>
        <p:blipFill rotWithShape="1">
          <a:blip r:embed="rId7" cstate="print">
            <a:grayscl/>
            <a:extLst>
              <a:ext uri="{28A0092B-C50C-407E-A947-70E740481C1C}">
                <a14:useLocalDpi xmlns:a14="http://schemas.microsoft.com/office/drawing/2010/main" val="0"/>
              </a:ext>
            </a:extLst>
          </a:blip>
          <a:srcRect l="10010" t="57333" r="64654" b="5328"/>
          <a:stretch/>
        </p:blipFill>
        <p:spPr>
          <a:xfrm>
            <a:off x="4814020" y="4581128"/>
            <a:ext cx="362312" cy="533933"/>
          </a:xfrm>
          <a:prstGeom prst="rect">
            <a:avLst/>
          </a:prstGeom>
        </p:spPr>
      </p:pic>
      <p:sp>
        <p:nvSpPr>
          <p:cNvPr id="16" name="TextBox 15">
            <a:hlinkClick r:id="rId8"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7" name="TextBox 16">
            <a:hlinkClick r:id="rId9"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5" name="Picture 3" descr="C:\Users\shelley.clarke\AppData\Local\Microsoft\Windows\INetCache\IE\CJMI6BO2\1390060157[1].png">
            <a:hlinkClick r:id="rId10" action="ppaction://hlinksldjump" tooltip="If the link opens in a window behind this screen (and you can't see it) try pressing ALT+TAB to switch windows"/>
          </p:cNvPr>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7964298" y="1358900"/>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157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a:bodyPr>
          <a:lstStyle/>
          <a:p>
            <a:pPr algn="l"/>
            <a:r>
              <a:rPr lang="en-US" dirty="0">
                <a:latin typeface="Segoe UI Semibold" panose="020B0702040204020203" pitchFamily="34" charset="0"/>
                <a:cs typeface="Segoe UI Semibold" panose="020B0702040204020203" pitchFamily="34" charset="0"/>
              </a:rPr>
              <a:t>Shark (unidentified)&gt;</a:t>
            </a:r>
          </a:p>
        </p:txBody>
      </p:sp>
      <p:sp>
        <p:nvSpPr>
          <p:cNvPr id="8" name="TextBox 7">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2" name="TextBox 11">
            <a:hlinkClick r:id="rId5" action="ppaction://hlinksldjump"/>
          </p:cNvPr>
          <p:cNvSpPr txBox="1"/>
          <p:nvPr/>
        </p:nvSpPr>
        <p:spPr>
          <a:xfrm>
            <a:off x="1799692" y="2167246"/>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t-RFMO</a:t>
            </a:r>
          </a:p>
        </p:txBody>
      </p:sp>
      <p:sp>
        <p:nvSpPr>
          <p:cNvPr id="13" name="TextBox 12">
            <a:hlinkClick r:id="rId6" action="ppaction://hlinksldjump"/>
          </p:cNvPr>
          <p:cNvSpPr txBox="1"/>
          <p:nvPr/>
        </p:nvSpPr>
        <p:spPr>
          <a:xfrm>
            <a:off x="1799692"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Gear Type</a:t>
            </a:r>
          </a:p>
        </p:txBody>
      </p:sp>
      <p:sp>
        <p:nvSpPr>
          <p:cNvPr id="14" name="TextBox 13">
            <a:hlinkClick r:id="rId7" action="ppaction://hlinksldjump"/>
          </p:cNvPr>
          <p:cNvSpPr txBox="1"/>
          <p:nvPr/>
        </p:nvSpPr>
        <p:spPr>
          <a:xfrm>
            <a:off x="1811338" y="3703221"/>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Flag State</a:t>
            </a:r>
          </a:p>
        </p:txBody>
      </p:sp>
      <p:sp>
        <p:nvSpPr>
          <p:cNvPr id="17" name="TextBox 16"/>
          <p:cNvSpPr txBox="1"/>
          <p:nvPr/>
        </p:nvSpPr>
        <p:spPr>
          <a:xfrm>
            <a:off x="4858508"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solidFill>
                  <a:schemeClr val="bg1">
                    <a:lumMod val="75000"/>
                  </a:schemeClr>
                </a:solidFill>
                <a:latin typeface="Segoe UI Semibold" panose="020B0702040204020203" pitchFamily="34" charset="0"/>
                <a:cs typeface="Segoe UI Semibold" panose="020B0702040204020203" pitchFamily="34" charset="0"/>
              </a:rPr>
              <a:t>Stock Assessment</a:t>
            </a:r>
          </a:p>
        </p:txBody>
      </p:sp>
      <p:sp>
        <p:nvSpPr>
          <p:cNvPr id="18" name="TextBox 17">
            <a:hlinkClick r:id="rId8" action="ppaction://hlinksldjump"/>
          </p:cNvPr>
          <p:cNvSpPr txBox="1"/>
          <p:nvPr/>
        </p:nvSpPr>
        <p:spPr>
          <a:xfrm>
            <a:off x="4860976" y="3631723"/>
            <a:ext cx="2197768" cy="584775"/>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Management Measures</a:t>
            </a:r>
          </a:p>
        </p:txBody>
      </p:sp>
      <p:sp>
        <p:nvSpPr>
          <p:cNvPr id="19" name="TextBox 18"/>
          <p:cNvSpPr txBox="1"/>
          <p:nvPr/>
        </p:nvSpPr>
        <p:spPr>
          <a:xfrm>
            <a:off x="4844716" y="2160619"/>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solidFill>
                  <a:schemeClr val="bg1">
                    <a:lumMod val="75000"/>
                  </a:schemeClr>
                </a:solidFill>
                <a:latin typeface="Segoe UI Semibold" panose="020B0702040204020203" pitchFamily="34" charset="0"/>
                <a:cs typeface="Segoe UI Semibold" panose="020B0702040204020203" pitchFamily="34" charset="0"/>
              </a:rPr>
              <a:t>Ecological Risk</a:t>
            </a:r>
          </a:p>
        </p:txBody>
      </p:sp>
    </p:spTree>
    <p:extLst>
      <p:ext uri="{BB962C8B-B14F-4D97-AF65-F5344CB8AC3E}">
        <p14:creationId xmlns:p14="http://schemas.microsoft.com/office/powerpoint/2010/main" val="284040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2201"/>
          <a:stretch/>
        </p:blipFill>
        <p:spPr bwMode="auto">
          <a:xfrm>
            <a:off x="539552" y="1347530"/>
            <a:ext cx="2989404" cy="11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55" r="13435"/>
          <a:stretch/>
        </p:blipFill>
        <p:spPr bwMode="auto">
          <a:xfrm>
            <a:off x="294059" y="2541295"/>
            <a:ext cx="2572671" cy="887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2469" y="2433755"/>
            <a:ext cx="3136123" cy="109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1900" y="1297139"/>
            <a:ext cx="2734374" cy="1136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2447" y="3685349"/>
            <a:ext cx="4019483" cy="150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504" y="3582599"/>
            <a:ext cx="2277264" cy="975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http://www.fao.org/docrep/009/a0653e/a0653e1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71318" y="4727361"/>
            <a:ext cx="3065860" cy="118591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hlinkClick r:id="rId11" action="ppaction://hlinksldjump"/>
          </p:cNvPr>
          <p:cNvSpPr txBox="1"/>
          <p:nvPr/>
        </p:nvSpPr>
        <p:spPr>
          <a:xfrm>
            <a:off x="1580395" y="2096852"/>
            <a:ext cx="2198320" cy="307777"/>
          </a:xfrm>
          <a:prstGeom prst="rect">
            <a:avLst/>
          </a:prstGeom>
          <a:solidFill>
            <a:schemeClr val="bg1"/>
          </a:solidFill>
          <a:ln w="38100">
            <a:solidFill>
              <a:schemeClr val="accent1"/>
            </a:solidFill>
          </a:ln>
          <a:effectLst>
            <a:glow rad="63500">
              <a:schemeClr val="accent1">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Blue (</a:t>
            </a:r>
            <a:r>
              <a:rPr lang="en-US" sz="1400" i="1" dirty="0" err="1">
                <a:latin typeface="Segoe UI Semibold" panose="020B0702040204020203" pitchFamily="34" charset="0"/>
                <a:cs typeface="Segoe UI Semibold" panose="020B0702040204020203" pitchFamily="34" charset="0"/>
              </a:rPr>
              <a:t>Prionace</a:t>
            </a:r>
            <a:r>
              <a:rPr lang="en-US" sz="1400" i="1" dirty="0">
                <a:latin typeface="Segoe UI Semibold" panose="020B0702040204020203" pitchFamily="34" charset="0"/>
                <a:cs typeface="Segoe UI Semibold" panose="020B0702040204020203" pitchFamily="34" charset="0"/>
              </a:rPr>
              <a:t> </a:t>
            </a:r>
            <a:r>
              <a:rPr lang="en-US" sz="1400" i="1" dirty="0" err="1">
                <a:latin typeface="Segoe UI Semibold" panose="020B0702040204020203" pitchFamily="34" charset="0"/>
                <a:cs typeface="Segoe UI Semibold" panose="020B0702040204020203" pitchFamily="34" charset="0"/>
              </a:rPr>
              <a:t>glauca</a:t>
            </a:r>
            <a:r>
              <a:rPr lang="en-US" sz="1400" dirty="0">
                <a:latin typeface="Segoe UI Semibold" panose="020B0702040204020203" pitchFamily="34" charset="0"/>
                <a:cs typeface="Segoe UI Semibold" panose="020B0702040204020203" pitchFamily="34" charset="0"/>
              </a:rPr>
              <a:t>)</a:t>
            </a:r>
          </a:p>
        </p:txBody>
      </p:sp>
      <p:sp>
        <p:nvSpPr>
          <p:cNvPr id="14" name="TextBox 13">
            <a:hlinkClick r:id="rId12" action="ppaction://hlinksldjump"/>
          </p:cNvPr>
          <p:cNvSpPr txBox="1"/>
          <p:nvPr/>
        </p:nvSpPr>
        <p:spPr>
          <a:xfrm>
            <a:off x="4743028" y="2125978"/>
            <a:ext cx="2198320" cy="307777"/>
          </a:xfrm>
          <a:prstGeom prst="rect">
            <a:avLst/>
          </a:prstGeom>
          <a:solidFill>
            <a:schemeClr val="bg1"/>
          </a:solidFill>
          <a:ln w="38100">
            <a:solidFill>
              <a:schemeClr val="accent1"/>
            </a:solidFill>
          </a:ln>
          <a:effectLst>
            <a:glow rad="63500">
              <a:schemeClr val="accent1">
                <a:satMod val="175000"/>
                <a:alpha val="40000"/>
              </a:schemeClr>
            </a:glow>
          </a:effectLst>
        </p:spPr>
        <p:txBody>
          <a:bodyPr wrap="square" rtlCol="0">
            <a:spAutoFit/>
          </a:bodyPr>
          <a:lstStyle/>
          <a:p>
            <a:pPr algn="ctr"/>
            <a:r>
              <a:rPr lang="en-US" sz="1400" dirty="0" err="1">
                <a:latin typeface="Segoe UI Semibold" panose="020B0702040204020203" pitchFamily="34" charset="0"/>
                <a:cs typeface="Segoe UI Semibold" panose="020B0702040204020203" pitchFamily="34" charset="0"/>
              </a:rPr>
              <a:t>Makos</a:t>
            </a:r>
            <a:r>
              <a:rPr lang="en-US" sz="1400" dirty="0">
                <a:latin typeface="Segoe UI Semibold" panose="020B0702040204020203" pitchFamily="34" charset="0"/>
                <a:cs typeface="Segoe UI Semibold" panose="020B0702040204020203" pitchFamily="34" charset="0"/>
              </a:rPr>
              <a:t> (</a:t>
            </a:r>
            <a:r>
              <a:rPr lang="en-US" sz="1400" i="1" dirty="0" err="1">
                <a:latin typeface="Segoe UI Semibold" panose="020B0702040204020203" pitchFamily="34" charset="0"/>
                <a:cs typeface="Segoe UI Semibold" panose="020B0702040204020203" pitchFamily="34" charset="0"/>
              </a:rPr>
              <a:t>Isurus</a:t>
            </a:r>
            <a:r>
              <a:rPr lang="en-US" sz="1400" i="1" dirty="0">
                <a:latin typeface="Segoe UI Semibold" panose="020B0702040204020203" pitchFamily="34" charset="0"/>
                <a:cs typeface="Segoe UI Semibold" panose="020B0702040204020203" pitchFamily="34" charset="0"/>
              </a:rPr>
              <a:t> </a:t>
            </a:r>
            <a:r>
              <a:rPr lang="en-US" sz="1400" dirty="0">
                <a:latin typeface="Segoe UI Semibold" panose="020B0702040204020203" pitchFamily="34" charset="0"/>
                <a:cs typeface="Segoe UI Semibold" panose="020B0702040204020203" pitchFamily="34" charset="0"/>
              </a:rPr>
              <a:t>spp.)</a:t>
            </a:r>
          </a:p>
        </p:txBody>
      </p:sp>
      <p:sp>
        <p:nvSpPr>
          <p:cNvPr id="15" name="TextBox 14">
            <a:hlinkClick r:id="rId13" action="ppaction://hlinksldjump"/>
          </p:cNvPr>
          <p:cNvSpPr txBox="1"/>
          <p:nvPr/>
        </p:nvSpPr>
        <p:spPr>
          <a:xfrm>
            <a:off x="1235442" y="3157227"/>
            <a:ext cx="2940514" cy="307777"/>
          </a:xfrm>
          <a:prstGeom prst="rect">
            <a:avLst/>
          </a:prstGeom>
          <a:solidFill>
            <a:schemeClr val="bg1"/>
          </a:solidFill>
          <a:ln w="38100">
            <a:solidFill>
              <a:schemeClr val="accent1"/>
            </a:solidFill>
          </a:ln>
          <a:effectLst>
            <a:glow rad="63500">
              <a:schemeClr val="accent1">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Silky (</a:t>
            </a:r>
            <a:r>
              <a:rPr lang="en-US" sz="1400" i="1" dirty="0" err="1">
                <a:latin typeface="Segoe UI Semibold" panose="020B0702040204020203" pitchFamily="34" charset="0"/>
                <a:cs typeface="Segoe UI Semibold" panose="020B0702040204020203" pitchFamily="34" charset="0"/>
              </a:rPr>
              <a:t>Carcharhinus</a:t>
            </a:r>
            <a:r>
              <a:rPr lang="en-US" sz="1400" i="1" dirty="0">
                <a:latin typeface="Segoe UI Semibold" panose="020B0702040204020203" pitchFamily="34" charset="0"/>
                <a:cs typeface="Segoe UI Semibold" panose="020B0702040204020203" pitchFamily="34" charset="0"/>
              </a:rPr>
              <a:t> </a:t>
            </a:r>
            <a:r>
              <a:rPr lang="en-US" sz="1400" i="1" dirty="0" err="1">
                <a:latin typeface="Segoe UI Semibold" panose="020B0702040204020203" pitchFamily="34" charset="0"/>
                <a:cs typeface="Segoe UI Semibold" panose="020B0702040204020203" pitchFamily="34" charset="0"/>
              </a:rPr>
              <a:t>falciformis</a:t>
            </a:r>
            <a:r>
              <a:rPr lang="en-US" sz="1400" dirty="0">
                <a:latin typeface="Segoe UI Semibold" panose="020B0702040204020203" pitchFamily="34" charset="0"/>
                <a:cs typeface="Segoe UI Semibold" panose="020B0702040204020203" pitchFamily="34" charset="0"/>
              </a:rPr>
              <a:t>)</a:t>
            </a:r>
          </a:p>
        </p:txBody>
      </p:sp>
      <p:sp>
        <p:nvSpPr>
          <p:cNvPr id="16" name="TextBox 15">
            <a:hlinkClick r:id="rId14" action="ppaction://hlinksldjump"/>
          </p:cNvPr>
          <p:cNvSpPr txBox="1"/>
          <p:nvPr/>
        </p:nvSpPr>
        <p:spPr>
          <a:xfrm>
            <a:off x="4981911" y="3228732"/>
            <a:ext cx="3816424" cy="307777"/>
          </a:xfrm>
          <a:prstGeom prst="rect">
            <a:avLst/>
          </a:prstGeom>
          <a:solidFill>
            <a:schemeClr val="bg1"/>
          </a:solidFill>
          <a:ln w="38100">
            <a:solidFill>
              <a:schemeClr val="accent1"/>
            </a:solidFill>
          </a:ln>
          <a:effectLst>
            <a:glow rad="63500">
              <a:schemeClr val="accent1">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Oceanic whitetip (</a:t>
            </a:r>
            <a:r>
              <a:rPr lang="en-US" sz="1400" i="1" dirty="0" err="1">
                <a:latin typeface="Segoe UI Semibold" panose="020B0702040204020203" pitchFamily="34" charset="0"/>
                <a:cs typeface="Segoe UI Semibold" panose="020B0702040204020203" pitchFamily="34" charset="0"/>
              </a:rPr>
              <a:t>Carcharhinus</a:t>
            </a:r>
            <a:r>
              <a:rPr lang="en-US" sz="1400" i="1" dirty="0">
                <a:latin typeface="Segoe UI Semibold" panose="020B0702040204020203" pitchFamily="34" charset="0"/>
                <a:cs typeface="Segoe UI Semibold" panose="020B0702040204020203" pitchFamily="34" charset="0"/>
              </a:rPr>
              <a:t> </a:t>
            </a:r>
            <a:r>
              <a:rPr lang="en-US" sz="1400" i="1" dirty="0" err="1">
                <a:latin typeface="Segoe UI Semibold" panose="020B0702040204020203" pitchFamily="34" charset="0"/>
                <a:cs typeface="Segoe UI Semibold" panose="020B0702040204020203" pitchFamily="34" charset="0"/>
              </a:rPr>
              <a:t>longimanus</a:t>
            </a:r>
            <a:r>
              <a:rPr lang="en-US" sz="1400" dirty="0">
                <a:latin typeface="Segoe UI Semibold" panose="020B0702040204020203" pitchFamily="34" charset="0"/>
                <a:cs typeface="Segoe UI Semibold" panose="020B0702040204020203" pitchFamily="34" charset="0"/>
              </a:rPr>
              <a:t>)</a:t>
            </a:r>
          </a:p>
        </p:txBody>
      </p:sp>
      <p:sp>
        <p:nvSpPr>
          <p:cNvPr id="17" name="TextBox 16">
            <a:hlinkClick r:id="rId15" action="ppaction://hlinksldjump"/>
          </p:cNvPr>
          <p:cNvSpPr txBox="1"/>
          <p:nvPr/>
        </p:nvSpPr>
        <p:spPr>
          <a:xfrm>
            <a:off x="6732531" y="4141050"/>
            <a:ext cx="2198320" cy="307777"/>
          </a:xfrm>
          <a:prstGeom prst="rect">
            <a:avLst/>
          </a:prstGeom>
          <a:solidFill>
            <a:schemeClr val="bg1"/>
          </a:solidFill>
          <a:ln w="38100">
            <a:solidFill>
              <a:schemeClr val="accent1"/>
            </a:solidFill>
          </a:ln>
          <a:effectLst>
            <a:glow rad="63500">
              <a:schemeClr val="accent1">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Threshers (</a:t>
            </a:r>
            <a:r>
              <a:rPr lang="en-US" sz="1400" i="1" dirty="0" err="1">
                <a:latin typeface="Segoe UI Semibold" panose="020B0702040204020203" pitchFamily="34" charset="0"/>
                <a:cs typeface="Segoe UI Semibold" panose="020B0702040204020203" pitchFamily="34" charset="0"/>
              </a:rPr>
              <a:t>Alopias</a:t>
            </a:r>
            <a:r>
              <a:rPr lang="en-US" sz="1400" i="1" dirty="0">
                <a:latin typeface="Segoe UI Semibold" panose="020B0702040204020203" pitchFamily="34" charset="0"/>
                <a:cs typeface="Segoe UI Semibold" panose="020B0702040204020203" pitchFamily="34" charset="0"/>
              </a:rPr>
              <a:t> </a:t>
            </a:r>
            <a:r>
              <a:rPr lang="en-US" sz="1400" dirty="0">
                <a:latin typeface="Segoe UI Semibold" panose="020B0702040204020203" pitchFamily="34" charset="0"/>
                <a:cs typeface="Segoe UI Semibold" panose="020B0702040204020203" pitchFamily="34" charset="0"/>
              </a:rPr>
              <a:t>spp.)</a:t>
            </a:r>
          </a:p>
        </p:txBody>
      </p:sp>
      <p:sp>
        <p:nvSpPr>
          <p:cNvPr id="18" name="TextBox 17">
            <a:hlinkClick r:id="rId16" action="ppaction://hlinksldjump"/>
          </p:cNvPr>
          <p:cNvSpPr txBox="1"/>
          <p:nvPr/>
        </p:nvSpPr>
        <p:spPr>
          <a:xfrm>
            <a:off x="1331640" y="4357065"/>
            <a:ext cx="2512902" cy="307777"/>
          </a:xfrm>
          <a:prstGeom prst="rect">
            <a:avLst/>
          </a:prstGeom>
          <a:solidFill>
            <a:schemeClr val="bg1"/>
          </a:solidFill>
          <a:ln w="38100">
            <a:solidFill>
              <a:schemeClr val="accent1"/>
            </a:solidFill>
          </a:ln>
          <a:effectLst>
            <a:glow rad="63500">
              <a:schemeClr val="accent1">
                <a:satMod val="175000"/>
                <a:alpha val="40000"/>
              </a:schemeClr>
            </a:glow>
          </a:effectLst>
        </p:spPr>
        <p:txBody>
          <a:bodyPr wrap="square" rtlCol="0">
            <a:spAutoFit/>
          </a:bodyPr>
          <a:lstStyle/>
          <a:p>
            <a:pPr algn="ctr"/>
            <a:r>
              <a:rPr lang="en-US" sz="1400" dirty="0" err="1">
                <a:latin typeface="Segoe UI Semibold" panose="020B0702040204020203" pitchFamily="34" charset="0"/>
                <a:cs typeface="Segoe UI Semibold" panose="020B0702040204020203" pitchFamily="34" charset="0"/>
              </a:rPr>
              <a:t>Porbeagle</a:t>
            </a:r>
            <a:r>
              <a:rPr lang="en-US" sz="1400" dirty="0">
                <a:latin typeface="Segoe UI Semibold" panose="020B0702040204020203" pitchFamily="34" charset="0"/>
                <a:cs typeface="Segoe UI Semibold" panose="020B0702040204020203" pitchFamily="34" charset="0"/>
              </a:rPr>
              <a:t> (</a:t>
            </a:r>
            <a:r>
              <a:rPr lang="en-US" sz="1400" i="1" dirty="0" err="1">
                <a:latin typeface="Segoe UI Semibold" panose="020B0702040204020203" pitchFamily="34" charset="0"/>
                <a:cs typeface="Segoe UI Semibold" panose="020B0702040204020203" pitchFamily="34" charset="0"/>
              </a:rPr>
              <a:t>Lamna</a:t>
            </a:r>
            <a:r>
              <a:rPr lang="en-US" sz="1400" i="1" dirty="0">
                <a:latin typeface="Segoe UI Semibold" panose="020B0702040204020203" pitchFamily="34" charset="0"/>
                <a:cs typeface="Segoe UI Semibold" panose="020B0702040204020203" pitchFamily="34" charset="0"/>
              </a:rPr>
              <a:t> </a:t>
            </a:r>
            <a:r>
              <a:rPr lang="en-US" sz="1400" i="1" dirty="0" err="1">
                <a:latin typeface="Segoe UI Semibold" panose="020B0702040204020203" pitchFamily="34" charset="0"/>
                <a:cs typeface="Segoe UI Semibold" panose="020B0702040204020203" pitchFamily="34" charset="0"/>
              </a:rPr>
              <a:t>nasus</a:t>
            </a:r>
            <a:r>
              <a:rPr lang="en-US" sz="1400" dirty="0">
                <a:latin typeface="Segoe UI Semibold" panose="020B0702040204020203" pitchFamily="34" charset="0"/>
                <a:cs typeface="Segoe UI Semibold" panose="020B0702040204020203" pitchFamily="34" charset="0"/>
              </a:rPr>
              <a:t>)</a:t>
            </a:r>
          </a:p>
        </p:txBody>
      </p:sp>
      <p:sp>
        <p:nvSpPr>
          <p:cNvPr id="19" name="TextBox 18">
            <a:hlinkClick r:id="rId17" action="ppaction://hlinksldjump"/>
          </p:cNvPr>
          <p:cNvSpPr txBox="1"/>
          <p:nvPr/>
        </p:nvSpPr>
        <p:spPr>
          <a:xfrm>
            <a:off x="6228184" y="5785519"/>
            <a:ext cx="2736643" cy="307777"/>
          </a:xfrm>
          <a:prstGeom prst="rect">
            <a:avLst/>
          </a:prstGeom>
          <a:solidFill>
            <a:schemeClr val="bg1"/>
          </a:solidFill>
          <a:ln w="38100">
            <a:solidFill>
              <a:schemeClr val="accent1"/>
            </a:solidFill>
          </a:ln>
          <a:effectLst>
            <a:glow rad="63500">
              <a:schemeClr val="accent1">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Hammerheads (</a:t>
            </a:r>
            <a:r>
              <a:rPr lang="en-US" sz="1400" i="1" dirty="0">
                <a:latin typeface="Segoe UI Semibold" panose="020B0702040204020203" pitchFamily="34" charset="0"/>
                <a:cs typeface="Segoe UI Semibold" panose="020B0702040204020203" pitchFamily="34" charset="0"/>
              </a:rPr>
              <a:t>Sphyrna </a:t>
            </a:r>
            <a:r>
              <a:rPr lang="en-US" sz="1400" dirty="0">
                <a:latin typeface="Segoe UI Semibold" panose="020B0702040204020203" pitchFamily="34" charset="0"/>
                <a:cs typeface="Segoe UI Semibold" panose="020B0702040204020203" pitchFamily="34" charset="0"/>
              </a:rPr>
              <a:t>spp.)</a:t>
            </a:r>
          </a:p>
        </p:txBody>
      </p:sp>
      <p:sp>
        <p:nvSpPr>
          <p:cNvPr id="2" name="Title 1"/>
          <p:cNvSpPr>
            <a:spLocks noGrp="1"/>
          </p:cNvSpPr>
          <p:nvPr>
            <p:ph type="title"/>
          </p:nvPr>
        </p:nvSpPr>
        <p:spPr>
          <a:xfrm>
            <a:off x="914400" y="304800"/>
            <a:ext cx="7185992" cy="1143000"/>
          </a:xfrm>
        </p:spPr>
        <p:txBody>
          <a:bodyPr/>
          <a:lstStyle/>
          <a:p>
            <a:r>
              <a:rPr lang="en-US" dirty="0">
                <a:latin typeface="Segoe UI Semibold" panose="020B0702040204020203" pitchFamily="34" charset="0"/>
                <a:cs typeface="Segoe UI Semibold" panose="020B0702040204020203" pitchFamily="34" charset="0"/>
              </a:rPr>
              <a:t>Choose Species/Group &gt;</a:t>
            </a:r>
          </a:p>
        </p:txBody>
      </p:sp>
      <p:sp>
        <p:nvSpPr>
          <p:cNvPr id="23" name="TextBox 22">
            <a:hlinkClick r:id="rId18" action="ppaction://hlinksldjump"/>
          </p:cNvPr>
          <p:cNvSpPr txBox="1"/>
          <p:nvPr/>
        </p:nvSpPr>
        <p:spPr>
          <a:xfrm>
            <a:off x="5191202" y="6400800"/>
            <a:ext cx="188581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24" name="TextBox 23">
            <a:hlinkClick r:id="rId19" action="ppaction://hlinksldjump"/>
          </p:cNvPr>
          <p:cNvSpPr txBox="1"/>
          <p:nvPr/>
        </p:nvSpPr>
        <p:spPr>
          <a:xfrm>
            <a:off x="7239000" y="6400800"/>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7170" name="Picture 2" descr="http://www.fao.org/figis/species/images/Rhincodon/rhi_rhi_typ_pri_2801_1.jpg"/>
          <p:cNvPicPr>
            <a:picLocks noChangeAspect="1" noChangeArrowheads="1"/>
          </p:cNvPicPr>
          <p:nvPr/>
        </p:nvPicPr>
        <p:blipFill>
          <a:blip r:embed="rId20">
            <a:extLst>
              <a:ext uri="{BEBA8EAE-BF5A-486C-A8C5-ECC9F3942E4B}">
                <a14:imgProps xmlns:a14="http://schemas.microsoft.com/office/drawing/2010/main">
                  <a14:imgLayer r:embed="rId21">
                    <a14:imgEffect>
                      <a14:backgroundRemoval t="0" b="98565" l="0" r="100000"/>
                    </a14:imgEffect>
                  </a14:imgLayer>
                </a14:imgProps>
              </a:ext>
              <a:ext uri="{28A0092B-C50C-407E-A947-70E740481C1C}">
                <a14:useLocalDpi xmlns:a14="http://schemas.microsoft.com/office/drawing/2010/main" val="0"/>
              </a:ext>
            </a:extLst>
          </a:blip>
          <a:srcRect/>
          <a:stretch>
            <a:fillRect/>
          </a:stretch>
        </p:blipFill>
        <p:spPr bwMode="auto">
          <a:xfrm>
            <a:off x="264695" y="4785006"/>
            <a:ext cx="5168782" cy="180045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hlinkClick r:id="rId22" action="ppaction://hlinksldjump"/>
          </p:cNvPr>
          <p:cNvSpPr txBox="1"/>
          <p:nvPr/>
        </p:nvSpPr>
        <p:spPr>
          <a:xfrm>
            <a:off x="2044176" y="6201308"/>
            <a:ext cx="2198320" cy="307777"/>
          </a:xfrm>
          <a:prstGeom prst="rect">
            <a:avLst/>
          </a:prstGeom>
          <a:solidFill>
            <a:schemeClr val="bg1"/>
          </a:solidFill>
          <a:ln w="38100">
            <a:solidFill>
              <a:schemeClr val="accent1"/>
            </a:solidFill>
          </a:ln>
          <a:effectLst>
            <a:glow rad="63500">
              <a:schemeClr val="accent1">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Whale (</a:t>
            </a:r>
            <a:r>
              <a:rPr lang="en-US" sz="1400" i="1" dirty="0">
                <a:latin typeface="Segoe UI Semibold" panose="020B0702040204020203" pitchFamily="34" charset="0"/>
                <a:cs typeface="Segoe UI Semibold" panose="020B0702040204020203" pitchFamily="34" charset="0"/>
              </a:rPr>
              <a:t>Rhincodon </a:t>
            </a:r>
            <a:r>
              <a:rPr lang="en-US" sz="1400" i="1" dirty="0" err="1">
                <a:latin typeface="Segoe UI Semibold" panose="020B0702040204020203" pitchFamily="34" charset="0"/>
                <a:cs typeface="Segoe UI Semibold" panose="020B0702040204020203" pitchFamily="34" charset="0"/>
              </a:rPr>
              <a:t>typus</a:t>
            </a:r>
            <a:r>
              <a:rPr lang="en-US" sz="1400" dirty="0">
                <a:latin typeface="Segoe UI Semibold" panose="020B0702040204020203" pitchFamily="34" charset="0"/>
                <a:cs typeface="Segoe UI Semibold" panose="020B0702040204020203" pitchFamily="34" charset="0"/>
              </a:rPr>
              <a:t>)</a:t>
            </a:r>
          </a:p>
        </p:txBody>
      </p:sp>
      <p:pic>
        <p:nvPicPr>
          <p:cNvPr id="3" name="Picture 2"/>
          <p:cNvPicPr>
            <a:picLocks noChangeAspect="1"/>
          </p:cNvPicPr>
          <p:nvPr/>
        </p:nvPicPr>
        <p:blipFill rotWithShape="1">
          <a:blip r:embed="rId23">
            <a:grayscl/>
            <a:extLst>
              <a:ext uri="{BEBA8EAE-BF5A-486C-A8C5-ECC9F3942E4B}">
                <a14:imgProps xmlns:a14="http://schemas.microsoft.com/office/drawing/2010/main">
                  <a14:imgLayer r:embed="rId24">
                    <a14:imgEffect>
                      <a14:backgroundRemoval t="31936" b="57370" l="44509" r="97977"/>
                    </a14:imgEffect>
                  </a14:imgLayer>
                </a14:imgProps>
              </a:ext>
              <a:ext uri="{28A0092B-C50C-407E-A947-70E740481C1C}">
                <a14:useLocalDpi xmlns:a14="http://schemas.microsoft.com/office/drawing/2010/main" val="0"/>
              </a:ext>
            </a:extLst>
          </a:blip>
          <a:srcRect l="44643" t="33327" r="2022" b="42678"/>
          <a:stretch/>
        </p:blipFill>
        <p:spPr>
          <a:xfrm rot="1247840">
            <a:off x="6632820" y="1191232"/>
            <a:ext cx="2397742" cy="1078984"/>
          </a:xfrm>
          <a:prstGeom prst="rect">
            <a:avLst/>
          </a:prstGeom>
        </p:spPr>
      </p:pic>
      <p:sp>
        <p:nvSpPr>
          <p:cNvPr id="26" name="TextBox 25">
            <a:hlinkClick r:id="rId25" action="ppaction://hlinksldjump"/>
          </p:cNvPr>
          <p:cNvSpPr txBox="1"/>
          <p:nvPr/>
        </p:nvSpPr>
        <p:spPr>
          <a:xfrm>
            <a:off x="7253999" y="2219348"/>
            <a:ext cx="1435597" cy="307777"/>
          </a:xfrm>
          <a:prstGeom prst="rect">
            <a:avLst/>
          </a:prstGeom>
          <a:solidFill>
            <a:schemeClr val="bg1"/>
          </a:solidFill>
          <a:ln w="38100">
            <a:solidFill>
              <a:schemeClr val="accent1"/>
            </a:solidFill>
          </a:ln>
          <a:effectLst>
            <a:glow rad="63500">
              <a:schemeClr val="accent1">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Other sharks</a:t>
            </a:r>
          </a:p>
        </p:txBody>
      </p:sp>
    </p:spTree>
    <p:extLst>
      <p:ext uri="{BB962C8B-B14F-4D97-AF65-F5344CB8AC3E}">
        <p14:creationId xmlns:p14="http://schemas.microsoft.com/office/powerpoint/2010/main" val="30231289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73380"/>
            <a:ext cx="8305800" cy="1143000"/>
          </a:xfrm>
        </p:spPr>
        <p:txBody>
          <a:bodyPr/>
          <a:lstStyle/>
          <a:p>
            <a:r>
              <a:rPr lang="en-US" dirty="0">
                <a:latin typeface="Segoe UI Semibold" panose="020B0702040204020203" pitchFamily="34" charset="0"/>
                <a:cs typeface="Segoe UI Semibold" panose="020B0702040204020203" pitchFamily="34" charset="0"/>
              </a:rPr>
              <a:t>Shark UID&gt;Catch by t-RFMO</a:t>
            </a:r>
          </a:p>
        </p:txBody>
      </p:sp>
      <p:sp>
        <p:nvSpPr>
          <p:cNvPr id="8" name="TextBox 7">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9712" y="1916832"/>
            <a:ext cx="4572000" cy="4572000"/>
          </a:xfrm>
          <a:prstGeom prst="rect">
            <a:avLst/>
          </a:prstGeom>
        </p:spPr>
      </p:pic>
      <p:pic>
        <p:nvPicPr>
          <p:cNvPr id="12" name="Picture 11">
            <a:hlinkClick r:id="rId7" action="ppaction://hlinksldjump" tooltip="IATTC does not require sharks to be reported to species on logsheets (therefore all logsheet-reported IATTC shark are shown on this one plot)"/>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2717794" y="6290412"/>
            <a:ext cx="468052" cy="468052"/>
          </a:xfrm>
          <a:prstGeom prst="rect">
            <a:avLst/>
          </a:prstGeom>
        </p:spPr>
      </p:pic>
      <p:pic>
        <p:nvPicPr>
          <p:cNvPr id="13" name="Picture 12">
            <a:hlinkClick r:id="rId7" action="ppaction://hlinksldjump" tooltip="CCSBT data are only available for blue, makos and porbeagle sharks for 2010-2013."/>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5630670" y="6290412"/>
            <a:ext cx="468052" cy="468052"/>
          </a:xfrm>
          <a:prstGeom prst="rect">
            <a:avLst/>
          </a:prstGeom>
        </p:spPr>
      </p:pic>
      <p:pic>
        <p:nvPicPr>
          <p:cNvPr id="14"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7" action="ppaction://hlinksldjump" tooltip="WCPFC has been phasing in requirements to report key sharks to species since 2009 but some members still report &quot;sharks&quot; in aggregate"/>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4968044" y="6290412"/>
            <a:ext cx="468052" cy="468052"/>
          </a:xfrm>
          <a:prstGeom prst="rect">
            <a:avLst/>
          </a:prstGeom>
        </p:spPr>
      </p:pic>
    </p:spTree>
    <p:extLst>
      <p:ext uri="{BB962C8B-B14F-4D97-AF65-F5344CB8AC3E}">
        <p14:creationId xmlns:p14="http://schemas.microsoft.com/office/powerpoint/2010/main" val="24425557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73380"/>
            <a:ext cx="8305800" cy="1143000"/>
          </a:xfrm>
        </p:spPr>
        <p:txBody>
          <a:bodyPr/>
          <a:lstStyle/>
          <a:p>
            <a:r>
              <a:rPr lang="en-US" dirty="0">
                <a:latin typeface="Segoe UI Semibold" panose="020B0702040204020203" pitchFamily="34" charset="0"/>
                <a:cs typeface="Segoe UI Semibold" panose="020B0702040204020203" pitchFamily="34" charset="0"/>
              </a:rPr>
              <a:t>Shark UID&gt;Catch by Gear</a:t>
            </a:r>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9712" y="1629291"/>
            <a:ext cx="4572000" cy="4572000"/>
          </a:xfrm>
          <a:prstGeom prst="rect">
            <a:avLst/>
          </a:prstGeom>
        </p:spPr>
      </p:pic>
      <p:pic>
        <p:nvPicPr>
          <p:cNvPr id="12" name="Picture 2" descr="C:\Users\shelley.clarke\AppData\Local\Microsoft\Windows\INetCache\IE\ISEM6PSG\Info_sign_font_awesome.svg[1].png">
            <a:hlinkClick r:id="rId7" action="ppaction://hlinksldjump" tooltip="Data Sources:  IATTC (IATTC website), ICCAT (ICCAT website), IOTC (IOTC website),WCPFC (data provided by SPC and converted to tonnes assuming 1 shark=10 kg),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7" action="ppaction://hlinksldjump" tooltip="Most of the unidentified shark catch by &quot;other&quot; gear is reported from the Indian Ocean "/>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598073" y="3104964"/>
            <a:ext cx="468052" cy="468052"/>
          </a:xfrm>
          <a:prstGeom prst="rect">
            <a:avLst/>
          </a:prstGeom>
        </p:spPr>
      </p:pic>
    </p:spTree>
    <p:extLst>
      <p:ext uri="{BB962C8B-B14F-4D97-AF65-F5344CB8AC3E}">
        <p14:creationId xmlns:p14="http://schemas.microsoft.com/office/powerpoint/2010/main" val="210331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73380"/>
            <a:ext cx="8305800" cy="1143000"/>
          </a:xfrm>
        </p:spPr>
        <p:txBody>
          <a:bodyPr/>
          <a:lstStyle/>
          <a:p>
            <a:r>
              <a:rPr lang="en-US" dirty="0">
                <a:latin typeface="Segoe UI Semibold" panose="020B0702040204020203" pitchFamily="34" charset="0"/>
                <a:cs typeface="Segoe UI Semibold" panose="020B0702040204020203" pitchFamily="34" charset="0"/>
              </a:rPr>
              <a:t>Shark UID&gt;Catch by Flag</a:t>
            </a:r>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2" name="Picture 2" descr="C:\Users\shelley.clarke\AppData\Local\Microsoft\Windows\INetCache\IE\ISEM6PSG\Info_sign_font_awesome.svg[1].png">
            <a:hlinkClick r:id="rId6" action="ppaction://hlinksldjump" tooltip="Data Sources:  IATTC (IATTC website), ICCAT (ICCAT website), IOTC (IOTC website),WCPFC (data provided by SPC), CCSBT (2014 ERSWG Data Exchang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9652" y="1218838"/>
            <a:ext cx="5570984" cy="5570984"/>
          </a:xfrm>
          <a:prstGeom prst="rect">
            <a:avLst/>
          </a:prstGeom>
        </p:spPr>
      </p:pic>
      <p:pic>
        <p:nvPicPr>
          <p:cNvPr id="13" name="Picture 12">
            <a:hlinkClick r:id="rId6" action="ppaction://hlinksldjump" tooltip="Indonesia and Vietnam are reporting large catches of unidentified sharks to the WCPFC in recent year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598073" y="3104964"/>
            <a:ext cx="468052" cy="468052"/>
          </a:xfrm>
          <a:prstGeom prst="rect">
            <a:avLst/>
          </a:prstGeom>
        </p:spPr>
      </p:pic>
      <p:pic>
        <p:nvPicPr>
          <p:cNvPr id="14" name="Picture 13">
            <a:hlinkClick r:id="rId6" action="ppaction://hlinksldjump" tooltip="The Maldives banned shark fishing in 2010 but still reports sharks as bycatch"/>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591097" y="4124408"/>
            <a:ext cx="468052" cy="468052"/>
          </a:xfrm>
          <a:prstGeom prst="rect">
            <a:avLst/>
          </a:prstGeom>
        </p:spPr>
      </p:pic>
    </p:spTree>
    <p:extLst>
      <p:ext uri="{BB962C8B-B14F-4D97-AF65-F5344CB8AC3E}">
        <p14:creationId xmlns:p14="http://schemas.microsoft.com/office/powerpoint/2010/main" val="18280362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Shark UID &gt; Management Measures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p:cNvGraphicFramePr>
            <a:graphicFrameLocks noGrp="1"/>
          </p:cNvGraphicFramePr>
          <p:nvPr>
            <p:extLst>
              <p:ext uri="{D42A27DB-BD31-4B8C-83A1-F6EECF244321}">
                <p14:modId xmlns:p14="http://schemas.microsoft.com/office/powerpoint/2010/main" val="2251809056"/>
              </p:ext>
            </p:extLst>
          </p:nvPr>
        </p:nvGraphicFramePr>
        <p:xfrm>
          <a:off x="575556" y="1880828"/>
          <a:ext cx="8064896" cy="2879090"/>
        </p:xfrm>
        <a:graphic>
          <a:graphicData uri="http://schemas.openxmlformats.org/drawingml/2006/table">
            <a:tbl>
              <a:tblPr firstRow="1" bandRow="1">
                <a:tableStyleId>{5C22544A-7EE6-4342-B048-85BDC9FD1C3A}</a:tableStyleId>
              </a:tblPr>
              <a:tblGrid>
                <a:gridCol w="1195870">
                  <a:extLst>
                    <a:ext uri="{9D8B030D-6E8A-4147-A177-3AD203B41FA5}">
                      <a16:colId xmlns:a16="http://schemas.microsoft.com/office/drawing/2014/main" val="20000"/>
                    </a:ext>
                  </a:extLst>
                </a:gridCol>
                <a:gridCol w="1195870">
                  <a:extLst>
                    <a:ext uri="{9D8B030D-6E8A-4147-A177-3AD203B41FA5}">
                      <a16:colId xmlns:a16="http://schemas.microsoft.com/office/drawing/2014/main" val="20001"/>
                    </a:ext>
                  </a:extLst>
                </a:gridCol>
                <a:gridCol w="674636">
                  <a:extLst>
                    <a:ext uri="{9D8B030D-6E8A-4147-A177-3AD203B41FA5}">
                      <a16:colId xmlns:a16="http://schemas.microsoft.com/office/drawing/2014/main" val="20002"/>
                    </a:ext>
                  </a:extLst>
                </a:gridCol>
                <a:gridCol w="1042620">
                  <a:extLst>
                    <a:ext uri="{9D8B030D-6E8A-4147-A177-3AD203B41FA5}">
                      <a16:colId xmlns:a16="http://schemas.microsoft.com/office/drawing/2014/main" val="20003"/>
                    </a:ext>
                  </a:extLst>
                </a:gridCol>
                <a:gridCol w="3066530">
                  <a:extLst>
                    <a:ext uri="{9D8B030D-6E8A-4147-A177-3AD203B41FA5}">
                      <a16:colId xmlns:a16="http://schemas.microsoft.com/office/drawing/2014/main" val="20004"/>
                    </a:ext>
                  </a:extLst>
                </a:gridCol>
                <a:gridCol w="889370">
                  <a:extLst>
                    <a:ext uri="{9D8B030D-6E8A-4147-A177-3AD203B41FA5}">
                      <a16:colId xmlns:a16="http://schemas.microsoft.com/office/drawing/2014/main" val="20005"/>
                    </a:ext>
                  </a:extLst>
                </a:gridCol>
              </a:tblGrid>
              <a:tr h="370840">
                <a:tc>
                  <a:txBody>
                    <a:bodyPr/>
                    <a:lstStyle/>
                    <a:p>
                      <a:pPr algn="ctr"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t-RFMO</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Measure</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Key Concepts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extLst>
                  <a:ext uri="{0D108BD9-81ED-4DB2-BD59-A6C34878D82A}">
                    <a16:rowId xmlns:a16="http://schemas.microsoft.com/office/drawing/2014/main" val="10000"/>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IATTC</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  C-05-03</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2005</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all sharks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full utilization;  5% fins:carcass ratio; live release; research; data provision</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ICCAT</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2004-10</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2004</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all sharks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full utilization;  5% fins:carcass ratio; live release; research; data provision</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ICCAT</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2012-05</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2012</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all sharks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provision of implementation of, and compliance with, existing shark management measures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IOTC</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2005-05</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2005</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all sharks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full utilization;  5% fins:carcass ratio; live release; research; data provision</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WCPFC</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2010-07</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2010</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all sharks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full utilization;  5% fins:carcass ratio; live release; research; data provision</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WCPFC</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2014-08</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Segoe UI Semibold" panose="020B0702040204020203" pitchFamily="34" charset="0"/>
                          <a:cs typeface="Segoe UI Semibold" panose="020B0702040204020203" pitchFamily="34" charset="0"/>
                        </a:rPr>
                        <a:t>2014</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all sharks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prohibition of either wire leaders or </a:t>
                      </a:r>
                      <a:r>
                        <a:rPr lang="en-US" sz="1100" b="0" i="0" u="none" strike="noStrike" dirty="0" err="1">
                          <a:solidFill>
                            <a:srgbClr val="000000"/>
                          </a:solidFill>
                          <a:effectLst/>
                          <a:latin typeface="Segoe UI Semibold" panose="020B0702040204020203" pitchFamily="34" charset="0"/>
                          <a:cs typeface="Segoe UI Semibold" panose="020B0702040204020203" pitchFamily="34" charset="0"/>
                        </a:rPr>
                        <a:t>sharklines</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 (fleet choice); requirement for management plans for fisheries </a:t>
                      </a:r>
                      <a:r>
                        <a:rPr lang="en-US" sz="1100" b="0" i="0" u="none" strike="noStrike" dirty="0" err="1">
                          <a:solidFill>
                            <a:srgbClr val="000000"/>
                          </a:solidFill>
                          <a:effectLst/>
                          <a:latin typeface="Segoe UI Semibold" panose="020B0702040204020203" pitchFamily="34" charset="0"/>
                          <a:cs typeface="Segoe UI Semibold" panose="020B0702040204020203" pitchFamily="34" charset="0"/>
                        </a:rPr>
                        <a:t>targetting</a:t>
                      </a:r>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 sharks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14"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4386" y="2348880"/>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helley.clarke\AppData\Local\Microsoft\Windows\INetCache\IE\CJMI6BO2\495px-Book3.svg[1].png">
            <a:hlinkClick r:id="rId6"/>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4386" y="2672916"/>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shelley.clarke\AppData\Local\Microsoft\Windows\INetCache\IE\CJMI6BO2\495px-Book3.svg[1].png">
            <a:hlinkClick r:id="r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8997" y="3140968"/>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shelley.clarke\AppData\Local\Microsoft\Windows\INetCache\IE\CJMI6BO2\495px-Book3.svg[1].png">
            <a:hlinkClick r:id="rId8"/>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8997" y="3609020"/>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shelley.clarke\AppData\Local\Microsoft\Windows\INetCache\IE\CJMI6BO2\495px-Book3.svg[1].png">
            <a:hlinkClick r:id="rId9"/>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8997" y="3934186"/>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shelley.clarke\AppData\Local\Microsoft\Windows\INetCache\IE\CJMI6BO2\495px-Book3.svg[1].png">
            <a:hlinkClick r:id="rId10"/>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1426" y="4365104"/>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hlinkClick r:id="rId11" action="ppaction://hlinksldjump"/>
          </p:cNvPr>
          <p:cNvSpPr txBox="1"/>
          <p:nvPr/>
        </p:nvSpPr>
        <p:spPr>
          <a:xfrm>
            <a:off x="7239000" y="5769260"/>
            <a:ext cx="1450596" cy="523220"/>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Back to Shark UID</a:t>
            </a:r>
          </a:p>
        </p:txBody>
      </p:sp>
      <p:sp>
        <p:nvSpPr>
          <p:cNvPr id="26" name="TextBox 25">
            <a:hlinkClick r:id="rId12"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6" name="Picture 3" descr="C:\Users\shelley.clarke\AppData\Local\Microsoft\Windows\INetCache\IE\CJMI6BO2\1390060157[1].png">
            <a:hlinkClick r:id="rId13" action="ppaction://hlinksldjump" tooltip="If the link opens in a window behind this screen (and you can't see it) try pressing ALT+TAB to switch windows"/>
          </p:cNvPr>
          <p:cNvPicPr>
            <a:picLocks noChangeAspect="1" noChangeArrowheads="1"/>
          </p:cNvPicPr>
          <p:nvPr/>
        </p:nvPicPr>
        <p:blipFill>
          <a:blip r:embed="rId14" cstate="print">
            <a:biLevel thresh="75000"/>
            <a:extLst>
              <a:ext uri="{28A0092B-C50C-407E-A947-70E740481C1C}">
                <a14:useLocalDpi xmlns:a14="http://schemas.microsoft.com/office/drawing/2010/main" val="0"/>
              </a:ext>
            </a:extLst>
          </a:blip>
          <a:srcRect/>
          <a:stretch>
            <a:fillRect/>
          </a:stretch>
        </p:blipFill>
        <p:spPr bwMode="auto">
          <a:xfrm>
            <a:off x="7964298" y="1358900"/>
            <a:ext cx="460130" cy="4601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hlinkClick r:id="rId15" action="ppaction://hlinksldjump"/>
          </p:cNvPr>
          <p:cNvSpPr txBox="1"/>
          <p:nvPr/>
        </p:nvSpPr>
        <p:spPr>
          <a:xfrm>
            <a:off x="7239000" y="5296991"/>
            <a:ext cx="1450596" cy="307777"/>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Back to Species</a:t>
            </a:r>
          </a:p>
        </p:txBody>
      </p:sp>
    </p:spTree>
    <p:extLst>
      <p:ext uri="{BB962C8B-B14F-4D97-AF65-F5344CB8AC3E}">
        <p14:creationId xmlns:p14="http://schemas.microsoft.com/office/powerpoint/2010/main" val="16260412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799" y="373380"/>
            <a:ext cx="7924799" cy="1143000"/>
          </a:xfrm>
        </p:spPr>
        <p:txBody>
          <a:bodyPr>
            <a:normAutofit fontScale="90000"/>
          </a:bodyPr>
          <a:lstStyle/>
          <a:p>
            <a:pPr algn="l"/>
            <a:r>
              <a:rPr lang="en-US" dirty="0">
                <a:latin typeface="Segoe UI Semibold" panose="020B0702040204020203" pitchFamily="34" charset="0"/>
                <a:cs typeface="Segoe UI Semibold" panose="020B0702040204020203" pitchFamily="34" charset="0"/>
              </a:rPr>
              <a:t>CCSBT (Southern Ocean) &gt; menu</a:t>
            </a:r>
          </a:p>
        </p:txBody>
      </p:sp>
      <p:sp>
        <p:nvSpPr>
          <p:cNvPr id="9" name="TextBox 8">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0" name="TextBox 9">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8" name="TextBox 7">
            <a:hlinkClick r:id="rId5" action="ppaction://hlinksldjump"/>
          </p:cNvPr>
          <p:cNvSpPr txBox="1"/>
          <p:nvPr/>
        </p:nvSpPr>
        <p:spPr>
          <a:xfrm>
            <a:off x="1155032" y="1997969"/>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Fishing Effort and Trend</a:t>
            </a:r>
          </a:p>
        </p:txBody>
      </p:sp>
      <p:sp>
        <p:nvSpPr>
          <p:cNvPr id="11" name="TextBox 10">
            <a:hlinkClick r:id="rId6" action="ppaction://hlinksldjump"/>
          </p:cNvPr>
          <p:cNvSpPr txBox="1"/>
          <p:nvPr/>
        </p:nvSpPr>
        <p:spPr>
          <a:xfrm>
            <a:off x="1155032" y="29718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Species</a:t>
            </a:r>
          </a:p>
        </p:txBody>
      </p:sp>
      <p:sp>
        <p:nvSpPr>
          <p:cNvPr id="12" name="TextBox 11"/>
          <p:cNvSpPr txBox="1"/>
          <p:nvPr/>
        </p:nvSpPr>
        <p:spPr>
          <a:xfrm>
            <a:off x="1155032" y="38862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solidFill>
                  <a:schemeClr val="bg1">
                    <a:lumMod val="75000"/>
                  </a:schemeClr>
                </a:solidFill>
                <a:latin typeface="Segoe UI Semibold" panose="020B0702040204020203" pitchFamily="34" charset="0"/>
                <a:cs typeface="Segoe UI Semibold" panose="020B0702040204020203" pitchFamily="34" charset="0"/>
              </a:rPr>
              <a:t>Shark Catch by Flag State</a:t>
            </a:r>
          </a:p>
        </p:txBody>
      </p:sp>
      <p:sp>
        <p:nvSpPr>
          <p:cNvPr id="13" name="TextBox 12">
            <a:hlinkClick r:id="rId6" action="ppaction://hlinksldjump"/>
          </p:cNvPr>
          <p:cNvSpPr txBox="1"/>
          <p:nvPr/>
        </p:nvSpPr>
        <p:spPr>
          <a:xfrm>
            <a:off x="1138990" y="47244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solidFill>
                  <a:schemeClr val="bg1">
                    <a:lumMod val="75000"/>
                  </a:schemeClr>
                </a:solidFill>
                <a:latin typeface="Segoe UI Semibold" panose="020B0702040204020203" pitchFamily="34" charset="0"/>
                <a:cs typeface="Segoe UI Semibold" panose="020B0702040204020203" pitchFamily="34" charset="0"/>
              </a:rPr>
              <a:t>Shark Catch by Gear Type</a:t>
            </a:r>
          </a:p>
        </p:txBody>
      </p:sp>
      <p:sp>
        <p:nvSpPr>
          <p:cNvPr id="14" name="TextBox 13">
            <a:hlinkClick r:id="rId7" action="ppaction://hlinksldjump"/>
          </p:cNvPr>
          <p:cNvSpPr txBox="1"/>
          <p:nvPr/>
        </p:nvSpPr>
        <p:spPr>
          <a:xfrm>
            <a:off x="4872789" y="2971799"/>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solidFill>
                  <a:schemeClr val="bg1">
                    <a:lumMod val="75000"/>
                  </a:schemeClr>
                </a:solidFill>
                <a:latin typeface="Segoe UI Semibold" panose="020B0702040204020203" pitchFamily="34" charset="0"/>
                <a:cs typeface="Segoe UI Semibold" panose="020B0702040204020203" pitchFamily="34" charset="0"/>
              </a:rPr>
              <a:t>Shark Ecological Risk Assessment</a:t>
            </a:r>
          </a:p>
        </p:txBody>
      </p:sp>
      <p:sp>
        <p:nvSpPr>
          <p:cNvPr id="15" name="TextBox 14">
            <a:hlinkClick r:id="rId8" action="ppaction://hlinksldjump"/>
          </p:cNvPr>
          <p:cNvSpPr txBox="1"/>
          <p:nvPr/>
        </p:nvSpPr>
        <p:spPr>
          <a:xfrm>
            <a:off x="4872789" y="3871882"/>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Stock Assessment</a:t>
            </a:r>
          </a:p>
        </p:txBody>
      </p:sp>
      <p:sp>
        <p:nvSpPr>
          <p:cNvPr id="16" name="TextBox 15"/>
          <p:cNvSpPr txBox="1"/>
          <p:nvPr/>
        </p:nvSpPr>
        <p:spPr>
          <a:xfrm>
            <a:off x="4880811" y="47244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solidFill>
                  <a:schemeClr val="bg1">
                    <a:lumMod val="75000"/>
                  </a:schemeClr>
                </a:solidFill>
                <a:latin typeface="Segoe UI Semibold" panose="020B0702040204020203" pitchFamily="34" charset="0"/>
                <a:cs typeface="Segoe UI Semibold" panose="020B0702040204020203" pitchFamily="34" charset="0"/>
              </a:rPr>
              <a:t>Shark Management Measures</a:t>
            </a:r>
          </a:p>
        </p:txBody>
      </p:sp>
      <p:sp>
        <p:nvSpPr>
          <p:cNvPr id="17" name="TextBox 16">
            <a:hlinkClick r:id="rId9" action="ppaction://hlinksldjump"/>
          </p:cNvPr>
          <p:cNvSpPr txBox="1"/>
          <p:nvPr/>
        </p:nvSpPr>
        <p:spPr>
          <a:xfrm>
            <a:off x="4844716" y="202811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Observer Coverage Achieved</a:t>
            </a:r>
          </a:p>
        </p:txBody>
      </p:sp>
      <p:pic>
        <p:nvPicPr>
          <p:cNvPr id="19" name="Picture 18">
            <a:hlinkClick r:id="rId10" action="ppaction://hlinksldjump" tooltip="Public domain shark data from CCSBT do not provide catches by flag.  In addition, only shark catches from longline fleets are available"/>
          </p:cNvPr>
          <p:cNvPicPr>
            <a:picLocks noChangeAspect="1"/>
          </p:cNvPicPr>
          <p:nvPr/>
        </p:nvPicPr>
        <p:blipFill rotWithShape="1">
          <a:blip r:embed="rId11" cstate="print">
            <a:extLst>
              <a:ext uri="{28A0092B-C50C-407E-A947-70E740481C1C}">
                <a14:useLocalDpi xmlns:a14="http://schemas.microsoft.com/office/drawing/2010/main" val="0"/>
              </a:ext>
            </a:extLst>
          </a:blip>
          <a:srcRect l="54285" t="6264" r="28651" b="76668"/>
          <a:stretch/>
        </p:blipFill>
        <p:spPr>
          <a:xfrm>
            <a:off x="2003848" y="5921080"/>
            <a:ext cx="468052" cy="468052"/>
          </a:xfrm>
          <a:prstGeom prst="rect">
            <a:avLst/>
          </a:prstGeom>
        </p:spPr>
      </p:pic>
      <p:pic>
        <p:nvPicPr>
          <p:cNvPr id="20" name="Picture 19">
            <a:hlinkClick r:id="rId10" action="ppaction://hlinksldjump" tooltip="CCSBT has not conducted an ecological risk assessment for sharks"/>
          </p:cNvPr>
          <p:cNvPicPr>
            <a:picLocks noChangeAspect="1"/>
          </p:cNvPicPr>
          <p:nvPr/>
        </p:nvPicPr>
        <p:blipFill rotWithShape="1">
          <a:blip r:embed="rId11" cstate="print">
            <a:extLst>
              <a:ext uri="{28A0092B-C50C-407E-A947-70E740481C1C}">
                <a14:useLocalDpi xmlns:a14="http://schemas.microsoft.com/office/drawing/2010/main" val="0"/>
              </a:ext>
            </a:extLst>
          </a:blip>
          <a:srcRect l="54285" t="6264" r="28651" b="76668"/>
          <a:stretch/>
        </p:blipFill>
        <p:spPr>
          <a:xfrm>
            <a:off x="7239000" y="3030160"/>
            <a:ext cx="468052" cy="468052"/>
          </a:xfrm>
          <a:prstGeom prst="rect">
            <a:avLst/>
          </a:prstGeom>
        </p:spPr>
      </p:pic>
      <p:pic>
        <p:nvPicPr>
          <p:cNvPr id="21" name="Picture 20">
            <a:hlinkClick r:id="rId10" action="ppaction://hlinksldjump" tooltip="Public domain data are available for 2010-2013 only"/>
          </p:cNvPr>
          <p:cNvPicPr>
            <a:picLocks noChangeAspect="1"/>
          </p:cNvPicPr>
          <p:nvPr/>
        </p:nvPicPr>
        <p:blipFill rotWithShape="1">
          <a:blip r:embed="rId11" cstate="print">
            <a:extLst>
              <a:ext uri="{28A0092B-C50C-407E-A947-70E740481C1C}">
                <a14:useLocalDpi xmlns:a14="http://schemas.microsoft.com/office/drawing/2010/main" val="0"/>
              </a:ext>
            </a:extLst>
          </a:blip>
          <a:srcRect l="54285" t="6264" r="28651" b="76668"/>
          <a:stretch/>
        </p:blipFill>
        <p:spPr>
          <a:xfrm>
            <a:off x="359532" y="2503747"/>
            <a:ext cx="468052" cy="468052"/>
          </a:xfrm>
          <a:prstGeom prst="rect">
            <a:avLst/>
          </a:prstGeom>
        </p:spPr>
      </p:pic>
    </p:spTree>
    <p:extLst>
      <p:ext uri="{BB962C8B-B14F-4D97-AF65-F5344CB8AC3E}">
        <p14:creationId xmlns:p14="http://schemas.microsoft.com/office/powerpoint/2010/main" val="30989508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CCSBT (Southern Ocean) &gt; Fishing Effort</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5" name="Picture 4" descr="http://www.sefsc.noaa.gov/labs/mississippi/images/longline_gear_illustr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4609" y="2534684"/>
            <a:ext cx="2811378" cy="16563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Purse se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2226282"/>
            <a:ext cx="2197768" cy="22731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hlinkClick r:id="rId8" action="ppaction://hlinksldjump"/>
          </p:cNvPr>
          <p:cNvSpPr txBox="1"/>
          <p:nvPr/>
        </p:nvSpPr>
        <p:spPr>
          <a:xfrm>
            <a:off x="5645529" y="4810020"/>
            <a:ext cx="1450596" cy="646331"/>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Purse Seine Fishery</a:t>
            </a:r>
          </a:p>
        </p:txBody>
      </p:sp>
      <p:sp>
        <p:nvSpPr>
          <p:cNvPr id="18" name="TextBox 17">
            <a:hlinkClick r:id="rId9" action="ppaction://hlinksldjump"/>
          </p:cNvPr>
          <p:cNvSpPr txBox="1"/>
          <p:nvPr/>
        </p:nvSpPr>
        <p:spPr>
          <a:xfrm>
            <a:off x="1941443" y="4800081"/>
            <a:ext cx="1450596" cy="646331"/>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Longline Fishery</a:t>
            </a:r>
          </a:p>
        </p:txBody>
      </p:sp>
      <p:sp>
        <p:nvSpPr>
          <p:cNvPr id="4" name="TextBox 3"/>
          <p:cNvSpPr txBox="1"/>
          <p:nvPr/>
        </p:nvSpPr>
        <p:spPr>
          <a:xfrm>
            <a:off x="837740" y="1523762"/>
            <a:ext cx="6058390" cy="369332"/>
          </a:xfrm>
          <a:prstGeom prst="rect">
            <a:avLst/>
          </a:prstGeom>
          <a:noFill/>
        </p:spPr>
        <p:txBody>
          <a:bodyPr wrap="none" rtlCol="0">
            <a:spAutoFit/>
          </a:bodyPr>
          <a:lstStyle/>
          <a:p>
            <a:r>
              <a:rPr lang="en-US" dirty="0">
                <a:latin typeface="Segoe UI Semibold" panose="020B0702040204020203" pitchFamily="34" charset="0"/>
                <a:cs typeface="Segoe UI Semibold" panose="020B0702040204020203" pitchFamily="34" charset="0"/>
              </a:rPr>
              <a:t>For this region, fishing effort data are available for the:  </a:t>
            </a:r>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03222" y="2438400"/>
            <a:ext cx="1654151"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0092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CCSBT (Southern Ocean ) &gt; Fishing Effort and Trend </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1373372"/>
            <a:ext cx="5105400" cy="5105400"/>
          </a:xfrm>
          <a:prstGeom prst="rect">
            <a:avLst/>
          </a:prstGeom>
        </p:spPr>
      </p:pic>
      <p:pic>
        <p:nvPicPr>
          <p:cNvPr id="12" name="Picture 11">
            <a:hlinkClick r:id="rId7" action="ppaction://hlinksldjump" tooltip="Public domain data are available for 2010-2013 only"/>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5976156" y="6103278"/>
            <a:ext cx="468052" cy="468052"/>
          </a:xfrm>
          <a:prstGeom prst="rect">
            <a:avLst/>
          </a:prstGeom>
        </p:spPr>
      </p:pic>
      <p:pic>
        <p:nvPicPr>
          <p:cNvPr id="13" name="Picture 2" descr="C:\Users\shelley.clarke\AppData\Local\Microsoft\Windows\INetCache\IE\ISEM6PSG\Info_sign_font_awesome.svg[1].png">
            <a:hlinkClick r:id="rId9" action="ppaction://hlinksldjump" tooltip="Data Sources:  CCSBT (2014 ERSWG Data Exchang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2596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CCSBT (Southern Ocean ) &gt; Fishing Effort and Trend </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498" y="1532329"/>
            <a:ext cx="5105400" cy="5105400"/>
          </a:xfrm>
          <a:prstGeom prst="rect">
            <a:avLst/>
          </a:prstGeom>
        </p:spPr>
      </p:pic>
      <p:pic>
        <p:nvPicPr>
          <p:cNvPr id="12" name="Picture 11">
            <a:hlinkClick r:id="rId7" action="ppaction://hlinksldjump" tooltip="Public domain data are available for 2010-2013 only"/>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6012160" y="6042948"/>
            <a:ext cx="468052" cy="468052"/>
          </a:xfrm>
          <a:prstGeom prst="rect">
            <a:avLst/>
          </a:prstGeom>
        </p:spPr>
      </p:pic>
      <p:pic>
        <p:nvPicPr>
          <p:cNvPr id="13" name="Picture 2" descr="C:\Users\shelley.clarke\AppData\Local\Microsoft\Windows\INetCache\IE\ISEM6PSG\Info_sign_font_awesome.svg[1].png">
            <a:hlinkClick r:id="rId9" action="ppaction://hlinksldjump" tooltip="Data Sources:  CCSBT (2014 ERSWG Data Exchang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6341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CCSBT (Southern Ocean ) &gt; Shark Catch by Species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580" y="2030653"/>
            <a:ext cx="5715000" cy="3810000"/>
          </a:xfrm>
          <a:prstGeom prst="rect">
            <a:avLst/>
          </a:prstGeom>
        </p:spPr>
      </p:pic>
      <p:pic>
        <p:nvPicPr>
          <p:cNvPr id="13" name="Picture 2" descr="C:\Users\shelley.clarke\AppData\Local\Microsoft\Windows\INetCache\IE\ISEM6PSG\Info_sign_font_awesome.svg[1].png">
            <a:hlinkClick r:id="rId7" action="ppaction://hlinksldjump" tooltip="Data Sources:  CCSBT (2014 ERSWG Data Exchang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7" action="ppaction://hlinksldjump" tooltip="Public domain data on shark catches are available for longline fleets only; no shark data reported by the purse seine fleet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012160" y="6042948"/>
            <a:ext cx="468052" cy="468052"/>
          </a:xfrm>
          <a:prstGeom prst="rect">
            <a:avLst/>
          </a:prstGeom>
        </p:spPr>
      </p:pic>
      <p:pic>
        <p:nvPicPr>
          <p:cNvPr id="15" name="Picture 14">
            <a:hlinkClick r:id="rId7" action="ppaction://hlinksldjump" tooltip="Public domain data are available for 2010-2013 only"/>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1475656" y="6042948"/>
            <a:ext cx="468052" cy="468052"/>
          </a:xfrm>
          <a:prstGeom prst="rect">
            <a:avLst/>
          </a:prstGeom>
        </p:spPr>
      </p:pic>
      <p:pic>
        <p:nvPicPr>
          <p:cNvPr id="16" name="Picture 15">
            <a:hlinkClick r:id="rId7" action="ppaction://hlinksldjump" tooltip="Note that CCSBT shark catches are reported in number rather than biomass"/>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487869" y="5606627"/>
            <a:ext cx="468052" cy="468052"/>
          </a:xfrm>
          <a:prstGeom prst="rect">
            <a:avLst/>
          </a:prstGeom>
        </p:spPr>
      </p:pic>
    </p:spTree>
    <p:extLst>
      <p:ext uri="{BB962C8B-B14F-4D97-AF65-F5344CB8AC3E}">
        <p14:creationId xmlns:p14="http://schemas.microsoft.com/office/powerpoint/2010/main" val="29089756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CCSBT (Southern Ocean ) &gt; Observer Coverage</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4" name="TextBox 3"/>
          <p:cNvSpPr txBox="1"/>
          <p:nvPr/>
        </p:nvSpPr>
        <p:spPr>
          <a:xfrm>
            <a:off x="914400" y="1676400"/>
            <a:ext cx="7315200" cy="646331"/>
          </a:xfrm>
          <a:prstGeom prst="rect">
            <a:avLst/>
          </a:prstGeom>
          <a:noFill/>
        </p:spPr>
        <p:txBody>
          <a:bodyPr wrap="square" rtlCol="0">
            <a:spAutoFit/>
          </a:bodyPr>
          <a:lstStyle/>
          <a:p>
            <a:r>
              <a:rPr lang="en-US" dirty="0"/>
              <a:t>Observer coverage was reported by flag States and tallied by CCSBT for the Southern Ocean longline and purse seine fisheries in 2010-2013 as follows:  </a:t>
            </a:r>
          </a:p>
        </p:txBody>
      </p:sp>
      <p:graphicFrame>
        <p:nvGraphicFramePr>
          <p:cNvPr id="5" name="Table 4"/>
          <p:cNvGraphicFramePr>
            <a:graphicFrameLocks noGrp="1"/>
          </p:cNvGraphicFramePr>
          <p:nvPr>
            <p:extLst>
              <p:ext uri="{D42A27DB-BD31-4B8C-83A1-F6EECF244321}">
                <p14:modId xmlns:p14="http://schemas.microsoft.com/office/powerpoint/2010/main" val="2107224406"/>
              </p:ext>
            </p:extLst>
          </p:nvPr>
        </p:nvGraphicFramePr>
        <p:xfrm>
          <a:off x="1371600" y="2667000"/>
          <a:ext cx="6096000" cy="2225040"/>
        </p:xfrm>
        <a:graphic>
          <a:graphicData uri="http://schemas.openxmlformats.org/drawingml/2006/table">
            <a:tbl>
              <a:tblPr firstRow="1" bandRow="1">
                <a:tableStyleId>{74C1A8A3-306A-4EB7-A6B1-4F7E0EB9C5D6}</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en-US" dirty="0"/>
                    </a:p>
                  </a:txBody>
                  <a:tcPr>
                    <a:solidFill>
                      <a:srgbClr val="7FC7A1"/>
                    </a:solidFill>
                  </a:tcPr>
                </a:tc>
                <a:tc>
                  <a:txBody>
                    <a:bodyPr/>
                    <a:lstStyle/>
                    <a:p>
                      <a:pPr algn="r"/>
                      <a:r>
                        <a:rPr lang="en-US" dirty="0">
                          <a:solidFill>
                            <a:sysClr val="windowText" lastClr="000000"/>
                          </a:solidFill>
                        </a:rPr>
                        <a:t>Longline</a:t>
                      </a:r>
                    </a:p>
                  </a:txBody>
                  <a:tcPr>
                    <a:solidFill>
                      <a:srgbClr val="7FC7A1"/>
                    </a:solidFill>
                  </a:tcPr>
                </a:tc>
                <a:tc>
                  <a:txBody>
                    <a:bodyPr/>
                    <a:lstStyle/>
                    <a:p>
                      <a:pPr algn="r"/>
                      <a:r>
                        <a:rPr lang="en-US" dirty="0">
                          <a:solidFill>
                            <a:sysClr val="windowText" lastClr="000000"/>
                          </a:solidFill>
                        </a:rPr>
                        <a:t>Purse Seine</a:t>
                      </a:r>
                    </a:p>
                  </a:txBody>
                  <a:tcPr>
                    <a:solidFill>
                      <a:srgbClr val="7FC7A1"/>
                    </a:solidFill>
                  </a:tcPr>
                </a:tc>
                <a:extLst>
                  <a:ext uri="{0D108BD9-81ED-4DB2-BD59-A6C34878D82A}">
                    <a16:rowId xmlns:a16="http://schemas.microsoft.com/office/drawing/2014/main" val="10000"/>
                  </a:ext>
                </a:extLst>
              </a:tr>
              <a:tr h="370840">
                <a:tc>
                  <a:txBody>
                    <a:bodyPr/>
                    <a:lstStyle/>
                    <a:p>
                      <a:endParaRPr lang="en-US" dirty="0"/>
                    </a:p>
                  </a:txBody>
                  <a:tcPr>
                    <a:solidFill>
                      <a:srgbClr val="7FC7A1"/>
                    </a:solidFill>
                  </a:tcPr>
                </a:tc>
                <a:tc>
                  <a:txBody>
                    <a:bodyPr/>
                    <a:lstStyle/>
                    <a:p>
                      <a:pPr algn="r" fontAlgn="b"/>
                      <a:r>
                        <a:rPr lang="en-US" sz="1800" b="0" i="0" u="none" strike="noStrike" dirty="0">
                          <a:solidFill>
                            <a:srgbClr val="000000"/>
                          </a:solidFill>
                          <a:effectLst/>
                          <a:latin typeface="Calibri"/>
                        </a:rPr>
                        <a:t>(hooks</a:t>
                      </a:r>
                      <a:r>
                        <a:rPr lang="en-US" sz="1800" b="0" i="0" u="none" strike="noStrike" baseline="0" dirty="0">
                          <a:solidFill>
                            <a:srgbClr val="000000"/>
                          </a:solidFill>
                          <a:effectLst/>
                          <a:latin typeface="Calibri"/>
                        </a:rPr>
                        <a:t> observed)</a:t>
                      </a:r>
                      <a:endParaRPr lang="en-US" sz="1800" b="0" i="0" u="none" strike="noStrike" dirty="0">
                        <a:solidFill>
                          <a:srgbClr val="000000"/>
                        </a:solidFill>
                        <a:effectLst/>
                        <a:latin typeface="Calibri"/>
                      </a:endParaRPr>
                    </a:p>
                  </a:txBody>
                  <a:tcPr marL="9525" marR="9525" marT="9525" marB="0" anchor="b">
                    <a:solidFill>
                      <a:srgbClr val="7FC7A1"/>
                    </a:solidFill>
                  </a:tcPr>
                </a:tc>
                <a:tc>
                  <a:txBody>
                    <a:bodyPr/>
                    <a:lstStyle/>
                    <a:p>
                      <a:pPr algn="r" fontAlgn="b"/>
                      <a:r>
                        <a:rPr lang="en-US" sz="1800" b="0" i="0" u="none" strike="noStrike" dirty="0">
                          <a:solidFill>
                            <a:srgbClr val="000000"/>
                          </a:solidFill>
                          <a:effectLst/>
                          <a:latin typeface="Calibri"/>
                        </a:rPr>
                        <a:t>(sets observed)</a:t>
                      </a:r>
                    </a:p>
                  </a:txBody>
                  <a:tcPr marL="9525" marR="9525" marT="9525" marB="0" anchor="b">
                    <a:solidFill>
                      <a:srgbClr val="7FC7A1"/>
                    </a:solidFill>
                  </a:tcPr>
                </a:tc>
                <a:extLst>
                  <a:ext uri="{0D108BD9-81ED-4DB2-BD59-A6C34878D82A}">
                    <a16:rowId xmlns:a16="http://schemas.microsoft.com/office/drawing/2014/main" val="10001"/>
                  </a:ext>
                </a:extLst>
              </a:tr>
              <a:tr h="370840">
                <a:tc>
                  <a:txBody>
                    <a:bodyPr/>
                    <a:lstStyle/>
                    <a:p>
                      <a:r>
                        <a:rPr lang="en-US" dirty="0"/>
                        <a:t>2010</a:t>
                      </a:r>
                    </a:p>
                  </a:txBody>
                  <a:tcPr>
                    <a:solidFill>
                      <a:srgbClr val="7FC7A1"/>
                    </a:solidFill>
                  </a:tcPr>
                </a:tc>
                <a:tc>
                  <a:txBody>
                    <a:bodyPr/>
                    <a:lstStyle/>
                    <a:p>
                      <a:pPr algn="r" fontAlgn="b"/>
                      <a:r>
                        <a:rPr lang="en-US" sz="1800" b="0" i="0" u="none" strike="noStrike" dirty="0">
                          <a:solidFill>
                            <a:srgbClr val="000000"/>
                          </a:solidFill>
                          <a:effectLst/>
                          <a:latin typeface="Calibri"/>
                        </a:rPr>
                        <a:t>8.6%</a:t>
                      </a:r>
                    </a:p>
                  </a:txBody>
                  <a:tcPr marL="9525" marR="9525" marT="9525" marB="0" anchor="b">
                    <a:solidFill>
                      <a:srgbClr val="7FC7A1"/>
                    </a:solidFill>
                  </a:tcPr>
                </a:tc>
                <a:tc>
                  <a:txBody>
                    <a:bodyPr/>
                    <a:lstStyle/>
                    <a:p>
                      <a:pPr algn="r" fontAlgn="b"/>
                      <a:r>
                        <a:rPr lang="en-US" sz="1800" b="0" i="0" u="none" strike="noStrike" dirty="0">
                          <a:solidFill>
                            <a:srgbClr val="000000"/>
                          </a:solidFill>
                          <a:effectLst/>
                          <a:latin typeface="Calibri"/>
                        </a:rPr>
                        <a:t>25.6%</a:t>
                      </a:r>
                    </a:p>
                  </a:txBody>
                  <a:tcPr marL="9525" marR="9525" marT="9525" marB="0" anchor="b">
                    <a:solidFill>
                      <a:srgbClr val="7FC7A1"/>
                    </a:solidFill>
                  </a:tcPr>
                </a:tc>
                <a:extLst>
                  <a:ext uri="{0D108BD9-81ED-4DB2-BD59-A6C34878D82A}">
                    <a16:rowId xmlns:a16="http://schemas.microsoft.com/office/drawing/2014/main" val="10002"/>
                  </a:ext>
                </a:extLst>
              </a:tr>
              <a:tr h="370840">
                <a:tc>
                  <a:txBody>
                    <a:bodyPr/>
                    <a:lstStyle/>
                    <a:p>
                      <a:r>
                        <a:rPr lang="en-US" dirty="0"/>
                        <a:t>2011</a:t>
                      </a:r>
                    </a:p>
                  </a:txBody>
                  <a:tcPr>
                    <a:solidFill>
                      <a:srgbClr val="7FC7A1"/>
                    </a:solidFill>
                  </a:tcPr>
                </a:tc>
                <a:tc>
                  <a:txBody>
                    <a:bodyPr/>
                    <a:lstStyle/>
                    <a:p>
                      <a:pPr algn="r" fontAlgn="b"/>
                      <a:r>
                        <a:rPr lang="en-US" sz="1800" b="0" i="0" u="none" strike="noStrike" dirty="0">
                          <a:solidFill>
                            <a:srgbClr val="000000"/>
                          </a:solidFill>
                          <a:effectLst/>
                          <a:latin typeface="Calibri"/>
                        </a:rPr>
                        <a:t>9.7%</a:t>
                      </a:r>
                    </a:p>
                  </a:txBody>
                  <a:tcPr marL="9525" marR="9525" marT="9525" marB="0" anchor="b">
                    <a:solidFill>
                      <a:srgbClr val="7FC7A1"/>
                    </a:solidFill>
                  </a:tcPr>
                </a:tc>
                <a:tc>
                  <a:txBody>
                    <a:bodyPr/>
                    <a:lstStyle/>
                    <a:p>
                      <a:pPr algn="r" fontAlgn="b"/>
                      <a:r>
                        <a:rPr lang="en-US" sz="1800" b="0" i="0" u="none" strike="noStrike" dirty="0">
                          <a:solidFill>
                            <a:srgbClr val="000000"/>
                          </a:solidFill>
                          <a:effectLst/>
                          <a:latin typeface="Calibri"/>
                        </a:rPr>
                        <a:t>15.7%</a:t>
                      </a:r>
                    </a:p>
                  </a:txBody>
                  <a:tcPr marL="9525" marR="9525" marT="9525" marB="0" anchor="b">
                    <a:solidFill>
                      <a:srgbClr val="7FC7A1"/>
                    </a:solidFill>
                  </a:tcPr>
                </a:tc>
                <a:extLst>
                  <a:ext uri="{0D108BD9-81ED-4DB2-BD59-A6C34878D82A}">
                    <a16:rowId xmlns:a16="http://schemas.microsoft.com/office/drawing/2014/main" val="10003"/>
                  </a:ext>
                </a:extLst>
              </a:tr>
              <a:tr h="370840">
                <a:tc>
                  <a:txBody>
                    <a:bodyPr/>
                    <a:lstStyle/>
                    <a:p>
                      <a:r>
                        <a:rPr lang="en-US" dirty="0"/>
                        <a:t>2012</a:t>
                      </a:r>
                    </a:p>
                  </a:txBody>
                  <a:tcPr>
                    <a:solidFill>
                      <a:srgbClr val="7FC7A1"/>
                    </a:solidFill>
                  </a:tcPr>
                </a:tc>
                <a:tc>
                  <a:txBody>
                    <a:bodyPr/>
                    <a:lstStyle/>
                    <a:p>
                      <a:pPr algn="r" fontAlgn="b"/>
                      <a:r>
                        <a:rPr lang="en-US" sz="1800" b="0" i="0" u="none" strike="noStrike" dirty="0">
                          <a:solidFill>
                            <a:srgbClr val="000000"/>
                          </a:solidFill>
                          <a:effectLst/>
                          <a:latin typeface="Calibri"/>
                        </a:rPr>
                        <a:t>14.0%</a:t>
                      </a:r>
                    </a:p>
                  </a:txBody>
                  <a:tcPr marL="9525" marR="9525" marT="9525" marB="0" anchor="b">
                    <a:solidFill>
                      <a:srgbClr val="7FC7A1"/>
                    </a:solidFill>
                  </a:tcPr>
                </a:tc>
                <a:tc>
                  <a:txBody>
                    <a:bodyPr/>
                    <a:lstStyle/>
                    <a:p>
                      <a:pPr algn="r" fontAlgn="b"/>
                      <a:r>
                        <a:rPr lang="en-US" sz="1800" b="0" i="0" u="none" strike="noStrike" dirty="0">
                          <a:solidFill>
                            <a:srgbClr val="000000"/>
                          </a:solidFill>
                          <a:effectLst/>
                          <a:latin typeface="Calibri"/>
                        </a:rPr>
                        <a:t>11.2%</a:t>
                      </a:r>
                    </a:p>
                  </a:txBody>
                  <a:tcPr marL="9525" marR="9525" marT="9525" marB="0" anchor="b">
                    <a:solidFill>
                      <a:srgbClr val="7FC7A1"/>
                    </a:solidFill>
                  </a:tcPr>
                </a:tc>
                <a:extLst>
                  <a:ext uri="{0D108BD9-81ED-4DB2-BD59-A6C34878D82A}">
                    <a16:rowId xmlns:a16="http://schemas.microsoft.com/office/drawing/2014/main" val="10004"/>
                  </a:ext>
                </a:extLst>
              </a:tr>
              <a:tr h="370840">
                <a:tc>
                  <a:txBody>
                    <a:bodyPr/>
                    <a:lstStyle/>
                    <a:p>
                      <a:r>
                        <a:rPr lang="en-US" dirty="0"/>
                        <a:t>2013</a:t>
                      </a:r>
                    </a:p>
                  </a:txBody>
                  <a:tcPr>
                    <a:solidFill>
                      <a:srgbClr val="7FC7A1"/>
                    </a:solidFill>
                  </a:tcPr>
                </a:tc>
                <a:tc>
                  <a:txBody>
                    <a:bodyPr/>
                    <a:lstStyle/>
                    <a:p>
                      <a:pPr algn="r" fontAlgn="b"/>
                      <a:r>
                        <a:rPr lang="en-US" sz="1800" b="0" i="0" u="none" strike="noStrike" dirty="0">
                          <a:solidFill>
                            <a:srgbClr val="000000"/>
                          </a:solidFill>
                          <a:effectLst/>
                          <a:latin typeface="Calibri"/>
                        </a:rPr>
                        <a:t>11.7%</a:t>
                      </a:r>
                    </a:p>
                  </a:txBody>
                  <a:tcPr marL="9525" marR="9525" marT="9525" marB="0" anchor="b">
                    <a:solidFill>
                      <a:srgbClr val="7FC7A1"/>
                    </a:solidFill>
                  </a:tcPr>
                </a:tc>
                <a:tc>
                  <a:txBody>
                    <a:bodyPr/>
                    <a:lstStyle/>
                    <a:p>
                      <a:pPr algn="r" fontAlgn="b"/>
                      <a:r>
                        <a:rPr lang="en-US" sz="1800" b="0" i="0" u="none" strike="noStrike" dirty="0">
                          <a:solidFill>
                            <a:srgbClr val="000000"/>
                          </a:solidFill>
                          <a:effectLst/>
                          <a:latin typeface="Calibri"/>
                        </a:rPr>
                        <a:t>11.8%</a:t>
                      </a:r>
                    </a:p>
                  </a:txBody>
                  <a:tcPr marL="9525" marR="9525" marT="9525" marB="0" anchor="b">
                    <a:solidFill>
                      <a:srgbClr val="7FC7A1"/>
                    </a:solidFill>
                  </a:tcPr>
                </a:tc>
                <a:extLst>
                  <a:ext uri="{0D108BD9-81ED-4DB2-BD59-A6C34878D82A}">
                    <a16:rowId xmlns:a16="http://schemas.microsoft.com/office/drawing/2014/main" val="10005"/>
                  </a:ext>
                </a:extLst>
              </a:tr>
            </a:tbl>
          </a:graphicData>
        </a:graphic>
      </p:graphicFrame>
      <p:pic>
        <p:nvPicPr>
          <p:cNvPr id="12" name="Picture 2" descr="C:\Users\shelley.clarke\AppData\Local\Microsoft\Windows\INetCache\IE\ISEM6PSG\Info_sign_font_awesome.svg[1].png">
            <a:hlinkClick r:id="rId6" action="ppaction://hlinksldjump" tooltip="Data Sources:  CCSBT (2014 ERSWG Data Exchang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980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Purse se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947" y="2024843"/>
            <a:ext cx="2104056" cy="21761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28700" y="373380"/>
            <a:ext cx="7086600" cy="1143000"/>
          </a:xfrm>
        </p:spPr>
        <p:txBody>
          <a:bodyPr/>
          <a:lstStyle/>
          <a:p>
            <a:pPr algn="l"/>
            <a:r>
              <a:rPr lang="en-US" dirty="0">
                <a:latin typeface="Segoe UI Semibold" panose="020B0702040204020203" pitchFamily="34" charset="0"/>
                <a:cs typeface="Segoe UI Semibold" panose="020B0702040204020203" pitchFamily="34" charset="0"/>
              </a:rPr>
              <a:t>Choose Gear/Fishery</a:t>
            </a:r>
            <a:r>
              <a:rPr lang="en-US" baseline="0" dirty="0">
                <a:latin typeface="Segoe UI Semibold" panose="020B0702040204020203" pitchFamily="34" charset="0"/>
                <a:cs typeface="Segoe UI Semibold" panose="020B0702040204020203" pitchFamily="34" charset="0"/>
              </a:rPr>
              <a:t> &gt;</a:t>
            </a:r>
            <a:endParaRPr lang="en-US" dirty="0">
              <a:latin typeface="Segoe UI Semibold" panose="020B0702040204020203" pitchFamily="34" charset="0"/>
              <a:cs typeface="Segoe UI Semibold" panose="020B0702040204020203" pitchFamily="34" charset="0"/>
            </a:endParaRPr>
          </a:p>
        </p:txBody>
      </p:sp>
      <p:sp>
        <p:nvSpPr>
          <p:cNvPr id="10" name="TextBox 9">
            <a:hlinkClick r:id="rId4" action="ppaction://hlinksldjump"/>
          </p:cNvPr>
          <p:cNvSpPr txBox="1"/>
          <p:nvPr/>
        </p:nvSpPr>
        <p:spPr>
          <a:xfrm>
            <a:off x="5692677" y="4657620"/>
            <a:ext cx="1450596" cy="646331"/>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Purse Seine Fishery</a:t>
            </a:r>
          </a:p>
        </p:txBody>
      </p:sp>
      <p:sp>
        <p:nvSpPr>
          <p:cNvPr id="11" name="TextBox 10">
            <a:hlinkClick r:id="rId5" action="ppaction://hlinksldjump"/>
          </p:cNvPr>
          <p:cNvSpPr txBox="1"/>
          <p:nvPr/>
        </p:nvSpPr>
        <p:spPr>
          <a:xfrm>
            <a:off x="1789043" y="4647681"/>
            <a:ext cx="1450596" cy="646331"/>
          </a:xfrm>
          <a:prstGeom prst="rect">
            <a:avLst/>
          </a:prstGeom>
          <a:noFill/>
          <a:ln w="38100">
            <a:solidFill>
              <a:schemeClr val="accent2"/>
            </a:solidFill>
          </a:ln>
          <a:effectLst>
            <a:glow rad="63500">
              <a:schemeClr val="accent2">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Longline Fishery</a:t>
            </a:r>
          </a:p>
        </p:txBody>
      </p:sp>
      <p:sp>
        <p:nvSpPr>
          <p:cNvPr id="12" name="TextBox 11">
            <a:hlinkClick r:id="rId6" action="ppaction://hlinksldjump"/>
          </p:cNvPr>
          <p:cNvSpPr txBox="1"/>
          <p:nvPr/>
        </p:nvSpPr>
        <p:spPr>
          <a:xfrm>
            <a:off x="5508104" y="6385441"/>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3" name="TextBox 12">
            <a:hlinkClick r:id="rId7"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grpSp>
        <p:nvGrpSpPr>
          <p:cNvPr id="3" name="Group 2"/>
          <p:cNvGrpSpPr/>
          <p:nvPr/>
        </p:nvGrpSpPr>
        <p:grpSpPr>
          <a:xfrm>
            <a:off x="1072209" y="2382284"/>
            <a:ext cx="2811378" cy="1656316"/>
            <a:chOff x="1072209" y="2382284"/>
            <a:chExt cx="2811378" cy="1656316"/>
          </a:xfrm>
        </p:grpSpPr>
        <p:pic>
          <p:nvPicPr>
            <p:cNvPr id="2052" name="Picture 4" descr="http://www.sefsc.noaa.gov/labs/mississippi/images/longline_gear_illustrati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2209" y="2382284"/>
              <a:ext cx="2811378" cy="16563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22449" y="2409825"/>
              <a:ext cx="1654151"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467904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CCSBT (Southern Ocean ) &gt; Stock Assessment</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4" name="TextBox 3"/>
          <p:cNvSpPr txBox="1"/>
          <p:nvPr/>
        </p:nvSpPr>
        <p:spPr>
          <a:xfrm>
            <a:off x="914400" y="1676400"/>
            <a:ext cx="7315200" cy="646331"/>
          </a:xfrm>
          <a:prstGeom prst="rect">
            <a:avLst/>
          </a:prstGeom>
          <a:noFill/>
        </p:spPr>
        <p:txBody>
          <a:bodyPr wrap="square" rtlCol="0">
            <a:spAutoFit/>
          </a:bodyPr>
          <a:lstStyle/>
          <a:p>
            <a:r>
              <a:rPr lang="en-US" dirty="0"/>
              <a:t>A southern hemisphere </a:t>
            </a:r>
            <a:r>
              <a:rPr lang="en-US" dirty="0" err="1"/>
              <a:t>porbeagle</a:t>
            </a:r>
            <a:r>
              <a:rPr lang="en-US" dirty="0"/>
              <a:t> (</a:t>
            </a:r>
            <a:r>
              <a:rPr lang="en-US" i="1" dirty="0" err="1"/>
              <a:t>Lamna</a:t>
            </a:r>
            <a:r>
              <a:rPr lang="en-US" i="1" dirty="0"/>
              <a:t> </a:t>
            </a:r>
            <a:r>
              <a:rPr lang="en-US" i="1" dirty="0" err="1"/>
              <a:t>nasus</a:t>
            </a:r>
            <a:r>
              <a:rPr lang="en-US" dirty="0"/>
              <a:t>) stock status assessment is currently underway and is scheduled for completion by the end of 2016.  </a:t>
            </a:r>
          </a:p>
        </p:txBody>
      </p:sp>
      <p:grpSp>
        <p:nvGrpSpPr>
          <p:cNvPr id="12" name="Group 11"/>
          <p:cNvGrpSpPr/>
          <p:nvPr/>
        </p:nvGrpSpPr>
        <p:grpSpPr>
          <a:xfrm>
            <a:off x="4754880" y="2757419"/>
            <a:ext cx="3017520" cy="2103120"/>
            <a:chOff x="0" y="0"/>
            <a:chExt cx="3017520" cy="2103120"/>
          </a:xfrm>
        </p:grpSpPr>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17109" t="28513" r="29977" b="22315"/>
            <a:stretch/>
          </p:blipFill>
          <p:spPr>
            <a:xfrm>
              <a:off x="0" y="0"/>
              <a:ext cx="3017520" cy="2103120"/>
            </a:xfrm>
            <a:prstGeom prst="rect">
              <a:avLst/>
            </a:prstGeom>
          </p:spPr>
        </p:pic>
        <p:sp>
          <p:nvSpPr>
            <p:cNvPr id="14" name="TextBox 10"/>
            <p:cNvSpPr txBox="1"/>
            <p:nvPr/>
          </p:nvSpPr>
          <p:spPr>
            <a:xfrm>
              <a:off x="685800" y="392668"/>
              <a:ext cx="1143000" cy="362585"/>
            </a:xfrm>
            <a:prstGeom prst="rect">
              <a:avLst/>
            </a:prstGeom>
            <a:noFill/>
          </p:spPr>
          <p:txBody>
            <a:bodyPr wrap="square" rtlCol="0">
              <a:spAutoFit/>
            </a:bodyPr>
            <a:lstStyle/>
            <a:p>
              <a:pPr marL="0" marR="0">
                <a:spcBef>
                  <a:spcPts val="0"/>
                </a:spcBef>
                <a:spcAft>
                  <a:spcPts val="0"/>
                </a:spcAft>
              </a:pPr>
              <a:r>
                <a:rPr lang="en-US" sz="1800" i="1" kern="1200">
                  <a:solidFill>
                    <a:srgbClr val="000000"/>
                  </a:solidFill>
                  <a:effectLst/>
                  <a:latin typeface="Frutiger LT Std 45 Light"/>
                  <a:ea typeface="Times New Roman"/>
                  <a:cs typeface="Times New Roman"/>
                </a:rPr>
                <a:t>Atlantic</a:t>
              </a:r>
              <a:endParaRPr lang="en-US" sz="1200">
                <a:effectLst/>
                <a:latin typeface="Times New Roman"/>
                <a:ea typeface="Times New Roman"/>
              </a:endParaRPr>
            </a:p>
          </p:txBody>
        </p:sp>
        <p:sp>
          <p:nvSpPr>
            <p:cNvPr id="15" name="TextBox 11"/>
            <p:cNvSpPr txBox="1"/>
            <p:nvPr/>
          </p:nvSpPr>
          <p:spPr>
            <a:xfrm>
              <a:off x="1752600" y="990600"/>
              <a:ext cx="914400" cy="362585"/>
            </a:xfrm>
            <a:prstGeom prst="rect">
              <a:avLst/>
            </a:prstGeom>
            <a:noFill/>
          </p:spPr>
          <p:txBody>
            <a:bodyPr wrap="square" rtlCol="0">
              <a:spAutoFit/>
            </a:bodyPr>
            <a:lstStyle/>
            <a:p>
              <a:pPr marL="0" marR="0">
                <a:spcBef>
                  <a:spcPts val="0"/>
                </a:spcBef>
                <a:spcAft>
                  <a:spcPts val="0"/>
                </a:spcAft>
              </a:pPr>
              <a:r>
                <a:rPr lang="en-US" sz="1800" i="1" kern="1200">
                  <a:solidFill>
                    <a:srgbClr val="000000"/>
                  </a:solidFill>
                  <a:effectLst/>
                  <a:latin typeface="Frutiger LT Std 45 Light"/>
                  <a:ea typeface="Times New Roman"/>
                  <a:cs typeface="Times New Roman"/>
                </a:rPr>
                <a:t>Indian</a:t>
              </a:r>
              <a:endParaRPr lang="en-US" sz="1200">
                <a:effectLst/>
                <a:latin typeface="Times New Roman"/>
                <a:ea typeface="Times New Roman"/>
              </a:endParaRPr>
            </a:p>
          </p:txBody>
        </p:sp>
        <p:sp>
          <p:nvSpPr>
            <p:cNvPr id="16" name="TextBox 12"/>
            <p:cNvSpPr txBox="1"/>
            <p:nvPr/>
          </p:nvSpPr>
          <p:spPr>
            <a:xfrm>
              <a:off x="321798" y="1546554"/>
              <a:ext cx="935355" cy="362585"/>
            </a:xfrm>
            <a:prstGeom prst="rect">
              <a:avLst/>
            </a:prstGeom>
            <a:noFill/>
          </p:spPr>
          <p:txBody>
            <a:bodyPr wrap="square" rtlCol="0">
              <a:spAutoFit/>
            </a:bodyPr>
            <a:lstStyle/>
            <a:p>
              <a:pPr marL="0" marR="0">
                <a:spcBef>
                  <a:spcPts val="0"/>
                </a:spcBef>
                <a:spcAft>
                  <a:spcPts val="0"/>
                </a:spcAft>
              </a:pPr>
              <a:r>
                <a:rPr lang="en-US" sz="1800" i="1" kern="1200">
                  <a:solidFill>
                    <a:srgbClr val="000000"/>
                  </a:solidFill>
                  <a:effectLst/>
                  <a:latin typeface="Frutiger LT Std 45 Light"/>
                  <a:ea typeface="Times New Roman"/>
                  <a:cs typeface="Times New Roman"/>
                </a:rPr>
                <a:t>Pacific</a:t>
              </a:r>
              <a:endParaRPr lang="en-US" sz="1200">
                <a:effectLst/>
                <a:latin typeface="Times New Roman"/>
                <a:ea typeface="Times New Roman"/>
              </a:endParaRPr>
            </a:p>
          </p:txBody>
        </p:sp>
      </p:grpSp>
      <p:pic>
        <p:nvPicPr>
          <p:cNvPr id="17" name="Picture 16"/>
          <p:cNvPicPr/>
          <p:nvPr/>
        </p:nvPicPr>
        <p:blipFill>
          <a:blip r:embed="rId7" cstate="print">
            <a:extLst>
              <a:ext uri="{28A0092B-C50C-407E-A947-70E740481C1C}">
                <a14:useLocalDpi xmlns:a14="http://schemas.microsoft.com/office/drawing/2010/main" val="0"/>
              </a:ext>
            </a:extLst>
          </a:blip>
          <a:stretch>
            <a:fillRect/>
          </a:stretch>
        </p:blipFill>
        <p:spPr>
          <a:xfrm>
            <a:off x="1326550" y="3010341"/>
            <a:ext cx="2990850" cy="1994535"/>
          </a:xfrm>
          <a:prstGeom prst="rect">
            <a:avLst/>
          </a:prstGeom>
        </p:spPr>
      </p:pic>
      <p:sp>
        <p:nvSpPr>
          <p:cNvPr id="18" name="Text Box 2"/>
          <p:cNvSpPr txBox="1">
            <a:spLocks noChangeArrowheads="1"/>
          </p:cNvSpPr>
          <p:nvPr/>
        </p:nvSpPr>
        <p:spPr bwMode="auto">
          <a:xfrm>
            <a:off x="1348175" y="4725215"/>
            <a:ext cx="1419225" cy="2381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dirty="0">
                <a:solidFill>
                  <a:schemeClr val="bg1"/>
                </a:solidFill>
                <a:effectLst/>
                <a:latin typeface="Segoe UI Semibold" panose="020B0702040204020203" pitchFamily="34" charset="0"/>
                <a:ea typeface="Calibri"/>
                <a:cs typeface="Segoe UI Semibold" panose="020B0702040204020203" pitchFamily="34" charset="0"/>
              </a:rPr>
              <a:t>Photo:  Malcolm Francis</a:t>
            </a:r>
            <a:endParaRPr lang="en-US" sz="1100" dirty="0">
              <a:solidFill>
                <a:schemeClr val="bg1"/>
              </a:solidFill>
              <a:effectLst/>
              <a:latin typeface="Segoe UI Semibold" panose="020B0702040204020203" pitchFamily="34" charset="0"/>
              <a:ea typeface="Calibri"/>
              <a:cs typeface="Segoe UI Semibold" panose="020B0702040204020203" pitchFamily="34" charset="0"/>
            </a:endParaRPr>
          </a:p>
        </p:txBody>
      </p:sp>
      <p:pic>
        <p:nvPicPr>
          <p:cNvPr id="19"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8350" y="5547358"/>
            <a:ext cx="1761579" cy="94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http://www.logoeps.net/wp-content/uploads/2012/05/ccsbt-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8225" y="5433203"/>
            <a:ext cx="1186250" cy="11731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90800" y="5714378"/>
            <a:ext cx="1537569" cy="610841"/>
          </a:xfrm>
          <a:prstGeom prst="rect">
            <a:avLst/>
          </a:prstGeom>
        </p:spPr>
      </p:pic>
      <p:sp>
        <p:nvSpPr>
          <p:cNvPr id="3" name="Rectangle 2"/>
          <p:cNvSpPr/>
          <p:nvPr/>
        </p:nvSpPr>
        <p:spPr>
          <a:xfrm>
            <a:off x="1143000" y="2757419"/>
            <a:ext cx="3352800" cy="2500381"/>
          </a:xfrm>
          <a:prstGeom prst="rect">
            <a:avLst/>
          </a:prstGeom>
          <a:noFill/>
          <a:ln w="76200">
            <a:solidFill>
              <a:srgbClr val="7FC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486275" y="2757417"/>
            <a:ext cx="3352800" cy="2500381"/>
          </a:xfrm>
          <a:prstGeom prst="rect">
            <a:avLst/>
          </a:prstGeom>
          <a:noFill/>
          <a:ln w="76200">
            <a:solidFill>
              <a:srgbClr val="7FC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1261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799" y="373380"/>
            <a:ext cx="7924799" cy="1143000"/>
          </a:xfrm>
        </p:spPr>
        <p:txBody>
          <a:bodyPr>
            <a:normAutofit/>
          </a:bodyPr>
          <a:lstStyle/>
          <a:p>
            <a:pPr algn="l"/>
            <a:r>
              <a:rPr lang="en-US" dirty="0">
                <a:latin typeface="Segoe UI Semibold" panose="020B0702040204020203" pitchFamily="34" charset="0"/>
                <a:cs typeface="Segoe UI Semibold" panose="020B0702040204020203" pitchFamily="34" charset="0"/>
              </a:rPr>
              <a:t>IATTC (Eastern Pacific) &gt; menu</a:t>
            </a:r>
          </a:p>
        </p:txBody>
      </p:sp>
      <p:sp>
        <p:nvSpPr>
          <p:cNvPr id="9" name="TextBox 8">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0" name="TextBox 9">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8" name="TextBox 7">
            <a:hlinkClick r:id="rId5" action="ppaction://hlinksldjump"/>
          </p:cNvPr>
          <p:cNvSpPr txBox="1"/>
          <p:nvPr/>
        </p:nvSpPr>
        <p:spPr>
          <a:xfrm>
            <a:off x="1155032" y="1997969"/>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Fishing Effort and Trend</a:t>
            </a:r>
          </a:p>
        </p:txBody>
      </p:sp>
      <p:sp>
        <p:nvSpPr>
          <p:cNvPr id="11" name="TextBox 10">
            <a:hlinkClick r:id="rId6" action="ppaction://hlinksldjump"/>
          </p:cNvPr>
          <p:cNvSpPr txBox="1"/>
          <p:nvPr/>
        </p:nvSpPr>
        <p:spPr>
          <a:xfrm>
            <a:off x="1155032" y="29718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Species</a:t>
            </a:r>
          </a:p>
        </p:txBody>
      </p:sp>
      <p:sp>
        <p:nvSpPr>
          <p:cNvPr id="12" name="TextBox 11">
            <a:hlinkClick r:id="rId7" action="ppaction://hlinksldjump"/>
          </p:cNvPr>
          <p:cNvSpPr txBox="1"/>
          <p:nvPr/>
        </p:nvSpPr>
        <p:spPr>
          <a:xfrm>
            <a:off x="1155032" y="38862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Flag State</a:t>
            </a:r>
          </a:p>
        </p:txBody>
      </p:sp>
      <p:sp>
        <p:nvSpPr>
          <p:cNvPr id="13" name="TextBox 12">
            <a:hlinkClick r:id="rId8" action="ppaction://hlinksldjump"/>
          </p:cNvPr>
          <p:cNvSpPr txBox="1"/>
          <p:nvPr/>
        </p:nvSpPr>
        <p:spPr>
          <a:xfrm>
            <a:off x="1138990" y="47244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Gear Type</a:t>
            </a:r>
          </a:p>
        </p:txBody>
      </p:sp>
      <p:sp>
        <p:nvSpPr>
          <p:cNvPr id="14" name="TextBox 13">
            <a:hlinkClick r:id="rId9" action="ppaction://hlinksldjump"/>
          </p:cNvPr>
          <p:cNvSpPr txBox="1"/>
          <p:nvPr/>
        </p:nvSpPr>
        <p:spPr>
          <a:xfrm>
            <a:off x="4872789" y="2971799"/>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Ecological Risk Assessment</a:t>
            </a:r>
          </a:p>
        </p:txBody>
      </p:sp>
      <p:sp>
        <p:nvSpPr>
          <p:cNvPr id="15" name="TextBox 14">
            <a:hlinkClick r:id="rId10" action="ppaction://hlinksldjump"/>
          </p:cNvPr>
          <p:cNvSpPr txBox="1"/>
          <p:nvPr/>
        </p:nvSpPr>
        <p:spPr>
          <a:xfrm>
            <a:off x="4872789" y="3871882"/>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Stock Assessment</a:t>
            </a:r>
          </a:p>
        </p:txBody>
      </p:sp>
      <p:sp>
        <p:nvSpPr>
          <p:cNvPr id="16" name="TextBox 15">
            <a:hlinkClick r:id="rId11" action="ppaction://hlinksldjump"/>
          </p:cNvPr>
          <p:cNvSpPr txBox="1"/>
          <p:nvPr/>
        </p:nvSpPr>
        <p:spPr>
          <a:xfrm>
            <a:off x="4880811" y="47244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Management Measures</a:t>
            </a:r>
          </a:p>
        </p:txBody>
      </p:sp>
      <p:sp>
        <p:nvSpPr>
          <p:cNvPr id="17" name="TextBox 16">
            <a:hlinkClick r:id="rId12" action="ppaction://hlinksldjump"/>
          </p:cNvPr>
          <p:cNvSpPr txBox="1"/>
          <p:nvPr/>
        </p:nvSpPr>
        <p:spPr>
          <a:xfrm>
            <a:off x="4844716" y="202811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Observer Coverage Achieved</a:t>
            </a:r>
          </a:p>
        </p:txBody>
      </p:sp>
    </p:spTree>
    <p:extLst>
      <p:ext uri="{BB962C8B-B14F-4D97-AF65-F5344CB8AC3E}">
        <p14:creationId xmlns:p14="http://schemas.microsoft.com/office/powerpoint/2010/main" val="35728181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3" name="Rectangle 12"/>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16" name="TextBox 15">
            <a:hlinkClick r:id="rId5" action="ppaction://hlinksldjump"/>
          </p:cNvPr>
          <p:cNvSpPr txBox="1"/>
          <p:nvPr/>
        </p:nvSpPr>
        <p:spPr>
          <a:xfrm>
            <a:off x="7239000" y="5813856"/>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7" name="TextBox 16">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8" name="Picture 4" descr="http://www.sefsc.noaa.gov/labs/mississippi/images/longline_gear_illustr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4609" y="2534684"/>
            <a:ext cx="2811378" cy="16563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Purse se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2065" y="2419350"/>
            <a:ext cx="1836935" cy="18999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rId8" action="ppaction://hlinksldjump"/>
          </p:cNvPr>
          <p:cNvSpPr txBox="1"/>
          <p:nvPr/>
        </p:nvSpPr>
        <p:spPr>
          <a:xfrm>
            <a:off x="5845077" y="4810020"/>
            <a:ext cx="1450596" cy="646331"/>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Purse Seine Fishery</a:t>
            </a:r>
          </a:p>
        </p:txBody>
      </p:sp>
      <p:sp>
        <p:nvSpPr>
          <p:cNvPr id="21" name="TextBox 20">
            <a:hlinkClick r:id="rId9" action="ppaction://hlinksldjump"/>
          </p:cNvPr>
          <p:cNvSpPr txBox="1"/>
          <p:nvPr/>
        </p:nvSpPr>
        <p:spPr>
          <a:xfrm>
            <a:off x="1941443" y="4800081"/>
            <a:ext cx="1450596" cy="646331"/>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Longline Fishery</a:t>
            </a:r>
          </a:p>
        </p:txBody>
      </p:sp>
      <p:sp>
        <p:nvSpPr>
          <p:cNvPr id="22" name="TextBox 21"/>
          <p:cNvSpPr txBox="1"/>
          <p:nvPr/>
        </p:nvSpPr>
        <p:spPr>
          <a:xfrm>
            <a:off x="837740" y="1523762"/>
            <a:ext cx="6058390" cy="369332"/>
          </a:xfrm>
          <a:prstGeom prst="rect">
            <a:avLst/>
          </a:prstGeom>
          <a:noFill/>
        </p:spPr>
        <p:txBody>
          <a:bodyPr wrap="none" rtlCol="0">
            <a:spAutoFit/>
          </a:bodyPr>
          <a:lstStyle/>
          <a:p>
            <a:r>
              <a:rPr lang="en-US" dirty="0">
                <a:latin typeface="Segoe UI Semibold" panose="020B0702040204020203" pitchFamily="34" charset="0"/>
                <a:cs typeface="Segoe UI Semibold" panose="020B0702040204020203" pitchFamily="34" charset="0"/>
              </a:rPr>
              <a:t>For this region, fishing effort data are available for the:  </a:t>
            </a:r>
          </a:p>
        </p:txBody>
      </p:sp>
      <p:pic>
        <p:nvPicPr>
          <p:cNvPr id="23"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03222" y="2438400"/>
            <a:ext cx="1654151"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itle 1"/>
          <p:cNvSpPr>
            <a:spLocks noGrp="1"/>
          </p:cNvSpPr>
          <p:nvPr>
            <p:ph type="title"/>
          </p:nvPr>
        </p:nvSpPr>
        <p:spPr>
          <a:xfrm>
            <a:off x="1058673" y="418862"/>
            <a:ext cx="8161527" cy="1143000"/>
          </a:xfrm>
        </p:spPr>
        <p:txBody>
          <a:bodyPr>
            <a:normAutofit/>
          </a:bodyPr>
          <a:lstStyle/>
          <a:p>
            <a:pPr algn="l"/>
            <a:r>
              <a:rPr lang="en-US" sz="3200" dirty="0">
                <a:latin typeface="Segoe UI Semibold" panose="020B0702040204020203" pitchFamily="34" charset="0"/>
                <a:cs typeface="Segoe UI Semibold" panose="020B0702040204020203" pitchFamily="34" charset="0"/>
              </a:rPr>
              <a:t>IATTC (Eastern Pacific) &gt; Fishing Effort</a:t>
            </a:r>
          </a:p>
        </p:txBody>
      </p:sp>
    </p:spTree>
    <p:extLst>
      <p:ext uri="{BB962C8B-B14F-4D97-AF65-F5344CB8AC3E}">
        <p14:creationId xmlns:p14="http://schemas.microsoft.com/office/powerpoint/2010/main" val="29089756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IATTC (Eastern Pacific) &gt; Fishing Effort and Trend </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1424464"/>
            <a:ext cx="5334000" cy="5334000"/>
          </a:xfrm>
          <a:prstGeom prst="rect">
            <a:avLst/>
          </a:prstGeom>
        </p:spPr>
      </p:pic>
      <p:pic>
        <p:nvPicPr>
          <p:cNvPr id="12" name="Picture 2" descr="C:\Users\shelley.clarke\AppData\Local\Microsoft\Windows\INetCache\IE\ISEM6PSG\Info_sign_font_awesome.svg[1].png">
            <a:hlinkClick r:id="rId7" action="ppaction://hlinksldjump" tooltip="Data Sources:  Compiled from IATTC 2015 Fishery Status Report (Table A-9)"/>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7" action="ppaction://hlinksldjump" tooltip="Reported effort includes data for fleets from China, Japan, Korea, French Polynesia, Taiwan, United States and an &quot;other&quot; category composed of several fleets.  Effort from small coastal longliners is unknown to be substantially underreported"/>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012160" y="5835134"/>
            <a:ext cx="468052" cy="468052"/>
          </a:xfrm>
          <a:prstGeom prst="rect">
            <a:avLst/>
          </a:prstGeom>
        </p:spPr>
      </p:pic>
    </p:spTree>
    <p:extLst>
      <p:ext uri="{BB962C8B-B14F-4D97-AF65-F5344CB8AC3E}">
        <p14:creationId xmlns:p14="http://schemas.microsoft.com/office/powerpoint/2010/main" val="23179681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IATTC (Eastern Pacific) &gt; Fishing Effort and Trend </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475855"/>
            <a:ext cx="5257800" cy="5257800"/>
          </a:xfrm>
          <a:prstGeom prst="rect">
            <a:avLst/>
          </a:prstGeom>
        </p:spPr>
      </p:pic>
      <p:pic>
        <p:nvPicPr>
          <p:cNvPr id="12" name="Picture 2" descr="C:\Users\shelley.clarke\AppData\Local\Microsoft\Windows\INetCache\IE\ISEM6PSG\Info_sign_font_awesome.svg[1].png">
            <a:hlinkClick r:id="rId7" action="ppaction://hlinksldjump" tooltip="Data Sources:  Compiled from IATTC 2015 Fishery Status Report (Table A-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7" action="ppaction://hlinksldjump" tooltip="These effort figures are very reliable given the longstanding 100% observer coverage of this fishery"/>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5814020" y="5921080"/>
            <a:ext cx="468052" cy="468052"/>
          </a:xfrm>
          <a:prstGeom prst="rect">
            <a:avLst/>
          </a:prstGeom>
        </p:spPr>
      </p:pic>
    </p:spTree>
    <p:extLst>
      <p:ext uri="{BB962C8B-B14F-4D97-AF65-F5344CB8AC3E}">
        <p14:creationId xmlns:p14="http://schemas.microsoft.com/office/powerpoint/2010/main" val="3335952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IATTC (Eastern Pacific) &gt; Shark Catch by Species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228" y="1643728"/>
            <a:ext cx="5715000" cy="4762500"/>
          </a:xfrm>
          <a:prstGeom prst="rect">
            <a:avLst/>
          </a:prstGeom>
        </p:spPr>
      </p:pic>
      <p:pic>
        <p:nvPicPr>
          <p:cNvPr id="13" name="Picture 2" descr="C:\Users\shelley.clarke\AppData\Local\Microsoft\Windows\INetCache\IE\ISEM6PSG\Info_sign_font_awesome.svg[1].png">
            <a:hlinkClick r:id="rId7" action="ppaction://hlinksldjump" tooltip="Data Sources:  Murua et al. (2013) EUPOA/European Commission Repor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7" action="ppaction://hlinksldjump" tooltip="These observer data were published in 2013.  The current IATTC public domain shark data are not species-specific.  IATTC plans to make species specific shark data from observers available soon in the public domain"/>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6336196" y="5863709"/>
            <a:ext cx="468052" cy="468052"/>
          </a:xfrm>
          <a:prstGeom prst="rect">
            <a:avLst/>
          </a:prstGeom>
        </p:spPr>
      </p:pic>
    </p:spTree>
    <p:extLst>
      <p:ext uri="{BB962C8B-B14F-4D97-AF65-F5344CB8AC3E}">
        <p14:creationId xmlns:p14="http://schemas.microsoft.com/office/powerpoint/2010/main" val="11691824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IATTC (Eastern Pacific) &gt; Shark Catch by Flag </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4" name="TextBox 13">
            <a:hlinkClick r:id="rId6" action="ppaction://hlinksldjump"/>
          </p:cNvPr>
          <p:cNvSpPr txBox="1"/>
          <p:nvPr/>
        </p:nvSpPr>
        <p:spPr>
          <a:xfrm>
            <a:off x="6705600" y="2438400"/>
            <a:ext cx="1752600"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Longline only</a:t>
            </a:r>
          </a:p>
        </p:txBody>
      </p:sp>
      <p:sp>
        <p:nvSpPr>
          <p:cNvPr id="15" name="TextBox 14">
            <a:hlinkClick r:id="rId7" action="ppaction://hlinksldjump"/>
          </p:cNvPr>
          <p:cNvSpPr txBox="1"/>
          <p:nvPr/>
        </p:nvSpPr>
        <p:spPr>
          <a:xfrm>
            <a:off x="6629400" y="3111795"/>
            <a:ext cx="1905000"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Purse seine only</a:t>
            </a:r>
          </a:p>
        </p:txBody>
      </p:sp>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584" y="1517191"/>
            <a:ext cx="5715000" cy="4762500"/>
          </a:xfrm>
          <a:prstGeom prst="rect">
            <a:avLst/>
          </a:prstGeom>
        </p:spPr>
      </p:pic>
      <p:pic>
        <p:nvPicPr>
          <p:cNvPr id="13" name="Picture 12">
            <a:hlinkClick r:id="rId9" action="ppaction://hlinksldjump" tooltip="All of the catches shown here are reported in aggregated categories, i.e. as &quot;sharks&quot;"/>
          </p:cNvPr>
          <p:cNvPicPr>
            <a:picLocks noChangeAspect="1"/>
          </p:cNvPicPr>
          <p:nvPr/>
        </p:nvPicPr>
        <p:blipFill rotWithShape="1">
          <a:blip r:embed="rId10" cstate="print">
            <a:extLst>
              <a:ext uri="{28A0092B-C50C-407E-A947-70E740481C1C}">
                <a14:useLocalDpi xmlns:a14="http://schemas.microsoft.com/office/drawing/2010/main" val="0"/>
              </a:ext>
            </a:extLst>
          </a:blip>
          <a:srcRect l="54285" t="6264" r="28651" b="76668"/>
          <a:stretch/>
        </p:blipFill>
        <p:spPr>
          <a:xfrm>
            <a:off x="5940152" y="5970440"/>
            <a:ext cx="468052" cy="468052"/>
          </a:xfrm>
          <a:prstGeom prst="rect">
            <a:avLst/>
          </a:prstGeom>
        </p:spPr>
      </p:pic>
      <p:pic>
        <p:nvPicPr>
          <p:cNvPr id="16" name="Picture 15">
            <a:hlinkClick r:id="rId9" action="ppaction://hlinksldjump" tooltip="These composite catch figures mainly reflect purse seine catches as longline catches of sharks by coastal fleets are known to be underreported in catch statistics"/>
          </p:cNvPr>
          <p:cNvPicPr>
            <a:picLocks noChangeAspect="1"/>
          </p:cNvPicPr>
          <p:nvPr/>
        </p:nvPicPr>
        <p:blipFill rotWithShape="1">
          <a:blip r:embed="rId10" cstate="print">
            <a:extLst>
              <a:ext uri="{28A0092B-C50C-407E-A947-70E740481C1C}">
                <a14:useLocalDpi xmlns:a14="http://schemas.microsoft.com/office/drawing/2010/main" val="0"/>
              </a:ext>
            </a:extLst>
          </a:blip>
          <a:srcRect l="54285" t="6264" r="28651" b="76668"/>
          <a:stretch/>
        </p:blipFill>
        <p:spPr>
          <a:xfrm>
            <a:off x="4788024" y="6204466"/>
            <a:ext cx="468052" cy="468052"/>
          </a:xfrm>
          <a:prstGeom prst="rect">
            <a:avLst/>
          </a:prstGeom>
        </p:spPr>
      </p:pic>
      <p:pic>
        <p:nvPicPr>
          <p:cNvPr id="17" name="Picture 2" descr="C:\Users\shelley.clarke\AppData\Local\Microsoft\Windows\INetCache\IE\ISEM6PSG\Info_sign_font_awesome.svg[1].png">
            <a:hlinkClick r:id="rId9" action="ppaction://hlinksldjump" tooltip="Data Sources:  IATTC Public Domain Data downloaded from IATTC Websit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4976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IATTC (Eastern Pacific) &gt; Shark Catch by Flag (LL)</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58050" y="5835134"/>
            <a:ext cx="143154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9793" y="1124744"/>
            <a:ext cx="5715000" cy="5715000"/>
          </a:xfrm>
          <a:prstGeom prst="rect">
            <a:avLst/>
          </a:prstGeom>
        </p:spPr>
      </p:pic>
      <p:pic>
        <p:nvPicPr>
          <p:cNvPr id="14" name="Picture 13">
            <a:hlinkClick r:id="rId7" action="ppaction://hlinksldjump" tooltip="All of the catches shown here are reported in aggregated categories, i.e. as &quot;sharks&quot;"/>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6355550" y="6020823"/>
            <a:ext cx="468052" cy="468052"/>
          </a:xfrm>
          <a:prstGeom prst="rect">
            <a:avLst/>
          </a:prstGeom>
        </p:spPr>
      </p:pic>
      <p:pic>
        <p:nvPicPr>
          <p:cNvPr id="15" name="Picture 14">
            <a:hlinkClick r:id="rId7" action="ppaction://hlinksldjump" tooltip="Catches of sharks by longline in the IATTC have been dominated by Spain, Ecuador and Costa Rica in recent year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128284" y="4077072"/>
            <a:ext cx="468052" cy="468052"/>
          </a:xfrm>
          <a:prstGeom prst="rect">
            <a:avLst/>
          </a:prstGeom>
        </p:spPr>
      </p:pic>
      <p:pic>
        <p:nvPicPr>
          <p:cNvPr id="16" name="Picture 2" descr="C:\Users\shelley.clarke\AppData\Local\Microsoft\Windows\INetCache\IE\ISEM6PSG\Info_sign_font_awesome.svg[1].png">
            <a:hlinkClick r:id="rId7" action="ppaction://hlinksldjump" tooltip="Data Sources:  IATTC Public Domain Data downloaded from IATTC Websit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73869" y="5230068"/>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725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IATTC (Eastern Pacific) &gt; Shark Catch by Flag (PS)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428621"/>
            <a:ext cx="5715000" cy="4762500"/>
          </a:xfrm>
          <a:prstGeom prst="rect">
            <a:avLst/>
          </a:prstGeom>
        </p:spPr>
      </p:pic>
      <p:sp>
        <p:nvSpPr>
          <p:cNvPr id="13" name="TextBox 12">
            <a:hlinkClick r:id="rId5" action="ppaction://hlinksldjump"/>
          </p:cNvPr>
          <p:cNvSpPr txBox="1"/>
          <p:nvPr/>
        </p:nvSpPr>
        <p:spPr>
          <a:xfrm>
            <a:off x="7258050" y="5821789"/>
            <a:ext cx="143154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6" action="ppaction://hlinksldjump"/>
          </p:cNvPr>
          <p:cNvSpPr txBox="1"/>
          <p:nvPr/>
        </p:nvSpPr>
        <p:spPr>
          <a:xfrm>
            <a:off x="7248525" y="6309320"/>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1" name="Picture 10">
            <a:hlinkClick r:id="rId7" action="ppaction://hlinksldjump" tooltip="All of the catches shown here are reported in aggregated categories, i.e. as &quot;sharks&quot;"/>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014499" y="4113076"/>
            <a:ext cx="468052" cy="468052"/>
          </a:xfrm>
          <a:prstGeom prst="rect">
            <a:avLst/>
          </a:prstGeom>
        </p:spPr>
      </p:pic>
      <p:pic>
        <p:nvPicPr>
          <p:cNvPr id="16" name="Picture 15">
            <a:hlinkClick r:id="rId7" action="ppaction://hlinksldjump" tooltip="Catches of sharks by purse seine in the IATTC are dominated by Mexico"/>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6156176" y="5957095"/>
            <a:ext cx="468052" cy="468052"/>
          </a:xfrm>
          <a:prstGeom prst="rect">
            <a:avLst/>
          </a:prstGeom>
        </p:spPr>
      </p:pic>
      <p:pic>
        <p:nvPicPr>
          <p:cNvPr id="17" name="Picture 2" descr="C:\Users\shelley.clarke\AppData\Local\Microsoft\Windows\INetCache\IE\ISEM6PSG\Info_sign_font_awesome.svg[1].png">
            <a:hlinkClick r:id="rId7" action="ppaction://hlinksldjump" tooltip="Data Sources:  IATTC Public Domain Data downloaded from IATTC Websit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73869" y="5230068"/>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304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IATTC (Eastern Pacific) &gt; Shark Catch by Gear Type</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277380"/>
            <a:ext cx="5486400" cy="5486400"/>
          </a:xfrm>
          <a:prstGeom prst="rect">
            <a:avLst/>
          </a:prstGeom>
        </p:spPr>
      </p:pic>
      <p:sp>
        <p:nvSpPr>
          <p:cNvPr id="12" name="TextBox 11">
            <a:hlinkClick r:id="rId5"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3" name="TextBox 12">
            <a:hlinkClick r:id="rId6"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0" name="Picture 2" descr="C:\Users\shelley.clarke\AppData\Local\Microsoft\Windows\INetCache\IE\ISEM6PSG\Info_sign_font_awesome.svg[1].png">
            <a:hlinkClick r:id="rId7" action="ppaction://hlinksldjump" tooltip="Data Sources:  IATTC Public Domain Data downloaded from IATTC Websit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3869" y="5230068"/>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9" action="ppaction://hlinksldjump" tooltip="Even though the catches of coastal longliners are known to be substantially underreported the available longline shark catch data is much greater than the available purse seine shark catch data"/>
          </p:cNvPr>
          <p:cNvPicPr>
            <a:picLocks noChangeAspect="1"/>
          </p:cNvPicPr>
          <p:nvPr/>
        </p:nvPicPr>
        <p:blipFill rotWithShape="1">
          <a:blip r:embed="rId10" cstate="print">
            <a:extLst>
              <a:ext uri="{28A0092B-C50C-407E-A947-70E740481C1C}">
                <a14:useLocalDpi xmlns:a14="http://schemas.microsoft.com/office/drawing/2010/main" val="0"/>
              </a:ext>
            </a:extLst>
          </a:blip>
          <a:srcRect l="54285" t="6264" r="28651" b="76668"/>
          <a:stretch/>
        </p:blipFill>
        <p:spPr>
          <a:xfrm>
            <a:off x="6012160" y="5835134"/>
            <a:ext cx="468052" cy="468052"/>
          </a:xfrm>
          <a:prstGeom prst="rect">
            <a:avLst/>
          </a:prstGeom>
        </p:spPr>
      </p:pic>
    </p:spTree>
    <p:extLst>
      <p:ext uri="{BB962C8B-B14F-4D97-AF65-F5344CB8AC3E}">
        <p14:creationId xmlns:p14="http://schemas.microsoft.com/office/powerpoint/2010/main" val="267654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9574" y="373380"/>
            <a:ext cx="7070837" cy="1143000"/>
          </a:xfrm>
        </p:spPr>
        <p:txBody>
          <a:bodyPr>
            <a:normAutofit/>
          </a:bodyPr>
          <a:lstStyle/>
          <a:p>
            <a:pPr algn="l"/>
            <a:r>
              <a:rPr lang="en-US" dirty="0">
                <a:latin typeface="Segoe UI Semibold" panose="020B0702040204020203" pitchFamily="34" charset="0"/>
                <a:cs typeface="Segoe UI Semibold" panose="020B0702040204020203" pitchFamily="34" charset="0"/>
              </a:rPr>
              <a:t>Blue Shark &gt;</a:t>
            </a:r>
          </a:p>
        </p:txBody>
      </p:sp>
      <p:sp>
        <p:nvSpPr>
          <p:cNvPr id="8" name="TextBox 7">
            <a:hlinkClick r:id="rId3" action="ppaction://hlinksldjump"/>
          </p:cNvPr>
          <p:cNvSpPr txBox="1"/>
          <p:nvPr/>
        </p:nvSpPr>
        <p:spPr>
          <a:xfrm>
            <a:off x="5591888" y="6385441"/>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9" name="TextBox 8">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2" name="TextBox 11">
            <a:hlinkClick r:id="rId5" action="ppaction://hlinksldjump"/>
          </p:cNvPr>
          <p:cNvSpPr txBox="1"/>
          <p:nvPr/>
        </p:nvSpPr>
        <p:spPr>
          <a:xfrm>
            <a:off x="1799692" y="2167246"/>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t-RFMO</a:t>
            </a:r>
          </a:p>
        </p:txBody>
      </p:sp>
      <p:sp>
        <p:nvSpPr>
          <p:cNvPr id="13" name="TextBox 12">
            <a:hlinkClick r:id="rId6" action="ppaction://hlinksldjump"/>
          </p:cNvPr>
          <p:cNvSpPr txBox="1"/>
          <p:nvPr/>
        </p:nvSpPr>
        <p:spPr>
          <a:xfrm>
            <a:off x="1799692"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Gear Type</a:t>
            </a:r>
          </a:p>
        </p:txBody>
      </p:sp>
      <p:sp>
        <p:nvSpPr>
          <p:cNvPr id="14" name="TextBox 13">
            <a:hlinkClick r:id="rId7" action="ppaction://hlinksldjump"/>
          </p:cNvPr>
          <p:cNvSpPr txBox="1"/>
          <p:nvPr/>
        </p:nvSpPr>
        <p:spPr>
          <a:xfrm>
            <a:off x="1811338" y="3703221"/>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Catch by Flag State</a:t>
            </a:r>
          </a:p>
        </p:txBody>
      </p:sp>
      <p:sp>
        <p:nvSpPr>
          <p:cNvPr id="17" name="TextBox 16">
            <a:hlinkClick r:id="rId8" action="ppaction://hlinksldjump"/>
          </p:cNvPr>
          <p:cNvSpPr txBox="1"/>
          <p:nvPr/>
        </p:nvSpPr>
        <p:spPr>
          <a:xfrm>
            <a:off x="4858508" y="2888940"/>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Stock Assessment</a:t>
            </a:r>
          </a:p>
        </p:txBody>
      </p:sp>
      <p:sp>
        <p:nvSpPr>
          <p:cNvPr id="18" name="TextBox 17">
            <a:hlinkClick r:id="rId9" action="ppaction://hlinksldjump"/>
          </p:cNvPr>
          <p:cNvSpPr txBox="1"/>
          <p:nvPr/>
        </p:nvSpPr>
        <p:spPr>
          <a:xfrm>
            <a:off x="4860976" y="3631723"/>
            <a:ext cx="2197768" cy="584775"/>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Management Measures</a:t>
            </a:r>
          </a:p>
        </p:txBody>
      </p:sp>
      <p:sp>
        <p:nvSpPr>
          <p:cNvPr id="19" name="TextBox 18">
            <a:hlinkClick r:id="rId10" action="ppaction://hlinksldjump"/>
          </p:cNvPr>
          <p:cNvSpPr txBox="1"/>
          <p:nvPr/>
        </p:nvSpPr>
        <p:spPr>
          <a:xfrm>
            <a:off x="4844716" y="2160619"/>
            <a:ext cx="2197768" cy="338554"/>
          </a:xfrm>
          <a:prstGeom prst="rect">
            <a:avLst/>
          </a:prstGeom>
          <a:noFill/>
          <a:ln w="38100">
            <a:solidFill>
              <a:schemeClr val="accent2"/>
            </a:solidFill>
          </a:ln>
          <a:effectLst>
            <a:glow rad="101600">
              <a:schemeClr val="accent2">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Ecological Risk</a:t>
            </a:r>
          </a:p>
        </p:txBody>
      </p:sp>
      <p:pic>
        <p:nvPicPr>
          <p:cNvPr id="20" name="Picture 1"/>
          <p:cNvPicPr>
            <a:picLocks noChangeAspect="1" noChangeArrowheads="1"/>
          </p:cNvPicPr>
          <p:nvPr/>
        </p:nvPicPr>
        <p:blipFill rotWithShape="1">
          <a:blip r:embed="rId11">
            <a:extLst>
              <a:ext uri="{28A0092B-C50C-407E-A947-70E740481C1C}">
                <a14:useLocalDpi xmlns:a14="http://schemas.microsoft.com/office/drawing/2010/main" val="0"/>
              </a:ext>
            </a:extLst>
          </a:blip>
          <a:srcRect r="2201"/>
          <a:stretch/>
        </p:blipFill>
        <p:spPr bwMode="auto">
          <a:xfrm>
            <a:off x="5044635" y="512676"/>
            <a:ext cx="2919663" cy="111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7502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IATTC (Eastern Pacific) &gt; Observer Coverage</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3575527430"/>
              </p:ext>
            </p:extLst>
          </p:nvPr>
        </p:nvGraphicFramePr>
        <p:xfrm>
          <a:off x="1066800" y="1828800"/>
          <a:ext cx="7241796" cy="2584450"/>
        </p:xfrm>
        <a:graphic>
          <a:graphicData uri="http://schemas.openxmlformats.org/drawingml/2006/table">
            <a:tbl>
              <a:tblPr firstRow="1" bandRow="1">
                <a:tableStyleId>{74C1A8A3-306A-4EB7-A6B1-4F7E0EB9C5D6}</a:tableStyleId>
              </a:tblPr>
              <a:tblGrid>
                <a:gridCol w="1383130">
                  <a:extLst>
                    <a:ext uri="{9D8B030D-6E8A-4147-A177-3AD203B41FA5}">
                      <a16:colId xmlns:a16="http://schemas.microsoft.com/office/drawing/2014/main" val="20000"/>
                    </a:ext>
                  </a:extLst>
                </a:gridCol>
                <a:gridCol w="5858666">
                  <a:extLst>
                    <a:ext uri="{9D8B030D-6E8A-4147-A177-3AD203B41FA5}">
                      <a16:colId xmlns:a16="http://schemas.microsoft.com/office/drawing/2014/main" val="20001"/>
                    </a:ext>
                  </a:extLst>
                </a:gridCol>
              </a:tblGrid>
              <a:tr h="370840">
                <a:tc>
                  <a:txBody>
                    <a:bodyPr/>
                    <a:lstStyle/>
                    <a:p>
                      <a:r>
                        <a:rPr lang="en-US" dirty="0"/>
                        <a:t>Fishery</a:t>
                      </a:r>
                    </a:p>
                  </a:txBody>
                  <a:tcPr>
                    <a:solidFill>
                      <a:schemeClr val="accent1">
                        <a:lumMod val="60000"/>
                        <a:lumOff val="40000"/>
                      </a:schemeClr>
                    </a:solidFill>
                  </a:tcPr>
                </a:tc>
                <a:tc>
                  <a:txBody>
                    <a:bodyPr/>
                    <a:lstStyle/>
                    <a:p>
                      <a:pPr algn="l"/>
                      <a:r>
                        <a:rPr lang="en-US" dirty="0">
                          <a:solidFill>
                            <a:schemeClr val="bg1"/>
                          </a:solidFill>
                        </a:rPr>
                        <a:t>Coverage</a:t>
                      </a:r>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r>
                        <a:rPr lang="en-US" dirty="0"/>
                        <a:t>Longline</a:t>
                      </a:r>
                    </a:p>
                  </a:txBody>
                  <a:tcPr>
                    <a:solidFill>
                      <a:schemeClr val="accent1">
                        <a:lumMod val="60000"/>
                        <a:lumOff val="4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dirty="0"/>
                        <a:t>In the Eastern Pacific observer coverage of 5% for longline vessels longer than 20 m, and recording of seabird, sea turtle and shark interactions by national observer </a:t>
                      </a:r>
                      <a:r>
                        <a:rPr lang="en-US" dirty="0" err="1"/>
                        <a:t>programmes</a:t>
                      </a:r>
                      <a:r>
                        <a:rPr lang="en-US" dirty="0"/>
                        <a:t>, was required as of January 2013 (IATTC Resolution C11-08).  Current levels of implementation are unknown.  </a:t>
                      </a:r>
                    </a:p>
                    <a:p>
                      <a:pPr algn="r" fontAlgn="b"/>
                      <a:endParaRPr lang="en-US" sz="18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r>
                        <a:rPr lang="en-US" dirty="0"/>
                        <a:t>Purse</a:t>
                      </a:r>
                      <a:r>
                        <a:rPr lang="en-US" baseline="0" dirty="0"/>
                        <a:t> Seine </a:t>
                      </a:r>
                      <a:endParaRPr lang="en-US" dirty="0"/>
                    </a:p>
                  </a:txBody>
                  <a:tcPr>
                    <a:solidFill>
                      <a:schemeClr val="accent1">
                        <a:lumMod val="60000"/>
                        <a:lumOff val="40000"/>
                      </a:schemeClr>
                    </a:solidFill>
                  </a:tcPr>
                </a:tc>
                <a:tc>
                  <a:txBody>
                    <a:bodyPr/>
                    <a:lstStyle/>
                    <a:p>
                      <a:pPr algn="l" fontAlgn="b"/>
                      <a:r>
                        <a:rPr lang="en-US" sz="1800" b="0" i="0" u="none" strike="noStrike" dirty="0">
                          <a:solidFill>
                            <a:srgbClr val="000000"/>
                          </a:solidFill>
                          <a:effectLst/>
                          <a:latin typeface="Calibri"/>
                        </a:rPr>
                        <a:t>Observer coverage in the Eastern</a:t>
                      </a:r>
                      <a:r>
                        <a:rPr lang="en-US" sz="1800" b="0" i="0" u="none" strike="noStrike" baseline="0" dirty="0">
                          <a:solidFill>
                            <a:srgbClr val="000000"/>
                          </a:solidFill>
                          <a:effectLst/>
                          <a:latin typeface="Calibri"/>
                        </a:rPr>
                        <a:t> Pacific purse seine fishery has been &gt;98% in each year since 1994.  </a:t>
                      </a:r>
                      <a:endParaRPr lang="en-US" sz="18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10002"/>
                  </a:ext>
                </a:extLst>
              </a:tr>
            </a:tbl>
          </a:graphicData>
        </a:graphic>
      </p:graphicFrame>
      <p:sp>
        <p:nvSpPr>
          <p:cNvPr id="12" name="TextBox 11">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3" name="TextBox 12">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0" name="Picture 2" descr="C:\Users\shelley.clarke\AppData\Local\Microsoft\Windows\INetCache\IE\ISEM6PSG\Info_sign_font_awesome.svg[1].png">
            <a:hlinkClick r:id="rId6" action="ppaction://hlinksldjump" tooltip="Data Sources:  Compiled from IATTC Annual Report through 2010 and from AIDCP reports thereafter"/>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2340" y="5013176"/>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8098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IATTC (Eastern Pacific) &gt; Species Risk Ranking</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p:cNvGraphicFramePr>
            <a:graphicFrameLocks/>
          </p:cNvGraphicFramePr>
          <p:nvPr>
            <p:extLst>
              <p:ext uri="{D42A27DB-BD31-4B8C-83A1-F6EECF244321}">
                <p14:modId xmlns:p14="http://schemas.microsoft.com/office/powerpoint/2010/main" val="4139525759"/>
              </p:ext>
            </p:extLst>
          </p:nvPr>
        </p:nvGraphicFramePr>
        <p:xfrm>
          <a:off x="679261" y="1318260"/>
          <a:ext cx="6407339" cy="442436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914400" y="6019800"/>
            <a:ext cx="4750018" cy="246221"/>
          </a:xfrm>
          <a:prstGeom prst="rect">
            <a:avLst/>
          </a:prstGeom>
          <a:noFill/>
        </p:spPr>
        <p:txBody>
          <a:bodyPr wrap="none" rtlCol="0">
            <a:spAutoFit/>
          </a:bodyPr>
          <a:lstStyle/>
          <a:p>
            <a:r>
              <a:rPr lang="en-US" sz="1000" dirty="0"/>
              <a:t>* based on the v</a:t>
            </a:r>
            <a:r>
              <a:rPr lang="en-US" sz="1000" baseline="-25000" dirty="0"/>
              <a:t>3</a:t>
            </a:r>
            <a:r>
              <a:rPr lang="en-US" sz="1000" dirty="0"/>
              <a:t> metric in which susceptibility values are adjusted for long-term trends</a:t>
            </a:r>
          </a:p>
        </p:txBody>
      </p:sp>
      <p:sp>
        <p:nvSpPr>
          <p:cNvPr id="13" name="TextBox 12">
            <a:hlinkClick r:id="rId5" action="ppaction://hlinksldjump"/>
          </p:cNvPr>
          <p:cNvSpPr txBox="1"/>
          <p:nvPr/>
        </p:nvSpPr>
        <p:spPr>
          <a:xfrm>
            <a:off x="7234968" y="5949280"/>
            <a:ext cx="1450596" cy="307777"/>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Back to IATTC</a:t>
            </a:r>
          </a:p>
        </p:txBody>
      </p:sp>
      <p:sp>
        <p:nvSpPr>
          <p:cNvPr id="14" name="TextBox 13">
            <a:hlinkClick r:id="rId6" action="ppaction://hlinksldjump"/>
          </p:cNvPr>
          <p:cNvSpPr txBox="1"/>
          <p:nvPr/>
        </p:nvSpPr>
        <p:spPr>
          <a:xfrm>
            <a:off x="7239000" y="6389132"/>
            <a:ext cx="1450596" cy="307777"/>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Top</a:t>
            </a:r>
          </a:p>
        </p:txBody>
      </p:sp>
      <p:pic>
        <p:nvPicPr>
          <p:cNvPr id="15" name="Picture 2" descr="C:\Users\shelley.clarke\AppData\Local\Microsoft\Windows\INetCache\IE\ISEM6PSG\Info_sign_font_awesome.svg[1].png">
            <a:hlinkClick r:id="rId7" action="ppaction://hlinksldjump" tooltip="Data Sources:  Ecosystem Considerations (IATTC paper SAC06/09)"/>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3374" y="4905164"/>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7" action="ppaction://hlinksldjump" tooltip="This study produced rankings in terms of vulnerability so those species at the top have highest vulnerability and greatest risk."/>
          </p:cNvPr>
          <p:cNvPicPr>
            <a:picLocks noChangeAspect="1"/>
          </p:cNvPicPr>
          <p:nvPr/>
        </p:nvPicPr>
        <p:blipFill rotWithShape="1">
          <a:blip r:embed="rId9" cstate="print">
            <a:extLst>
              <a:ext uri="{28A0092B-C50C-407E-A947-70E740481C1C}">
                <a14:useLocalDpi xmlns:a14="http://schemas.microsoft.com/office/drawing/2010/main" val="0"/>
              </a:ext>
            </a:extLst>
          </a:blip>
          <a:srcRect l="54285" t="6264" r="28651" b="76668"/>
          <a:stretch/>
        </p:blipFill>
        <p:spPr>
          <a:xfrm>
            <a:off x="7380312" y="2247181"/>
            <a:ext cx="468052" cy="468052"/>
          </a:xfrm>
          <a:prstGeom prst="rect">
            <a:avLst/>
          </a:prstGeom>
        </p:spPr>
      </p:pic>
      <p:sp>
        <p:nvSpPr>
          <p:cNvPr id="17" name="TextBox 16">
            <a:hlinkClick r:id="rId10" action="ppaction://hlinksldjump"/>
          </p:cNvPr>
          <p:cNvSpPr txBox="1"/>
          <p:nvPr/>
        </p:nvSpPr>
        <p:spPr>
          <a:xfrm>
            <a:off x="7239000" y="5533491"/>
            <a:ext cx="1450596" cy="307777"/>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Back to Species</a:t>
            </a:r>
          </a:p>
        </p:txBody>
      </p:sp>
    </p:spTree>
    <p:extLst>
      <p:ext uri="{BB962C8B-B14F-4D97-AF65-F5344CB8AC3E}">
        <p14:creationId xmlns:p14="http://schemas.microsoft.com/office/powerpoint/2010/main" val="5721713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IATTC (Eastern Pacific) &gt; Shark Stock Assessments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3342138479"/>
              </p:ext>
            </p:extLst>
          </p:nvPr>
        </p:nvGraphicFramePr>
        <p:xfrm>
          <a:off x="1475836" y="1757799"/>
          <a:ext cx="3312188" cy="3458210"/>
        </p:xfrm>
        <a:graphic>
          <a:graphicData uri="http://schemas.openxmlformats.org/drawingml/2006/table">
            <a:tbl>
              <a:tblPr firstRow="1" bandRow="1">
                <a:tableStyleId>{5C22544A-7EE6-4342-B048-85BDC9FD1C3A}</a:tableStyleId>
              </a:tblPr>
              <a:tblGrid>
                <a:gridCol w="1367972">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tblGrid>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a:t>
                      </a:r>
                      <a:r>
                        <a:rPr lang="en-US" sz="1200" b="0" i="0" u="none" strike="noStrike" cap="small"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silky shark</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76200"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solidFill>
                      <a:srgbClr val="6699FF">
                        <a:alpha val="50196"/>
                      </a:srgbClr>
                    </a:solidFill>
                  </a:tcPr>
                </a:tc>
                <a:extLst>
                  <a:ext uri="{0D108BD9-81ED-4DB2-BD59-A6C34878D82A}">
                    <a16:rowId xmlns:a16="http://schemas.microsoft.com/office/drawing/2014/main" val="10000"/>
                  </a:ext>
                </a:extLst>
              </a:tr>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Stock</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E.</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Pacific</a:t>
                      </a:r>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(tropical)</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114300" indent="-114300"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 Last Assessed</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indent="-5715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2015</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Overfished?</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Undetermined</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Overfishing?</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Undetermined</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Notes</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"conventional stock assessment models have been severely handicapped by major uncertainties in the fishery data"</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txBody>
                  <a:tcPr marL="9525" marR="9525" marT="9525" marB="0" anchor="ctr">
                    <a:lnL w="76200" cap="flat" cmpd="sng" algn="ctr">
                      <a:solidFill>
                        <a:srgbClr val="6699FF"/>
                      </a:solidFill>
                      <a:prstDash val="solid"/>
                      <a:round/>
                      <a:headEnd type="none" w="med" len="med"/>
                      <a:tailEnd type="none" w="med" len="med"/>
                    </a:lnL>
                    <a:lnR w="28575"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b="0" i="0" u="sng" strike="noStrike" dirty="0">
                          <a:solidFill>
                            <a:srgbClr val="0000FF"/>
                          </a:solidFill>
                          <a:effectLst/>
                          <a:latin typeface="Segoe UI Semibold" panose="020B0702040204020203" pitchFamily="34" charset="0"/>
                          <a:ea typeface="Segoe UI Black" panose="020B0A02040204020203" pitchFamily="34" charset="0"/>
                          <a:cs typeface="Segoe UI Semibold" panose="020B0702040204020203" pitchFamily="34" charset="0"/>
                        </a:rPr>
                        <a:t>  </a:t>
                      </a:r>
                    </a:p>
                  </a:txBody>
                  <a:tcPr marL="9525" marR="9525" marT="9525" marB="0" anchor="ctr">
                    <a:lnL w="28575" cap="flat" cmpd="sng" algn="ctr">
                      <a:solidFill>
                        <a:srgbClr val="6699FF"/>
                      </a:solidFill>
                      <a:prstDash val="solid"/>
                      <a:round/>
                      <a:headEnd type="none" w="med" len="med"/>
                      <a:tailEnd type="none" w="med" len="med"/>
                    </a:lnL>
                    <a:lnR w="76200" cap="flat" cmpd="sng" algn="ctr">
                      <a:solidFill>
                        <a:srgbClr val="6699FF"/>
                      </a:solidFill>
                      <a:prstDash val="solid"/>
                      <a:round/>
                      <a:headEnd type="none" w="med" len="med"/>
                      <a:tailEnd type="none" w="med" len="med"/>
                    </a:lnR>
                    <a:lnT w="28575" cap="flat" cmpd="sng" algn="ctr">
                      <a:solidFill>
                        <a:srgbClr val="6699FF"/>
                      </a:solidFill>
                      <a:prstDash val="solid"/>
                      <a:round/>
                      <a:headEnd type="none" w="med" len="med"/>
                      <a:tailEnd type="none" w="med" len="med"/>
                    </a:lnT>
                    <a:lnB w="76200" cap="flat" cmpd="sng" algn="ctr">
                      <a:solidFill>
                        <a:srgbClr val="66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2050"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80" y="4941168"/>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hlinkClick r:id="rId6"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4" name="TextBox 13">
            <a:hlinkClick r:id="rId7"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1" name="Picture 3" descr="C:\Users\shelley.clarke\AppData\Local\Microsoft\Windows\INetCache\IE\CJMI6BO2\1390060157[1].png">
            <a:hlinkClick r:id="rId8" action="ppaction://hlinksldjump" tooltip="If the link opens in a window behind this screen (and you can't see it), press ALT+TAB to switch windows"/>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777040" y="4818692"/>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0140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IATTC (Eastern Pacific) &gt; Shark Management Measures</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781993324"/>
              </p:ext>
            </p:extLst>
          </p:nvPr>
        </p:nvGraphicFramePr>
        <p:xfrm>
          <a:off x="1195330" y="1860183"/>
          <a:ext cx="7194618" cy="1492250"/>
        </p:xfrm>
        <a:graphic>
          <a:graphicData uri="http://schemas.openxmlformats.org/drawingml/2006/table">
            <a:tbl>
              <a:tblPr firstRow="1" bandRow="1">
                <a:tableStyleId>{5C22544A-7EE6-4342-B048-85BDC9FD1C3A}</a:tableStyleId>
              </a:tblPr>
              <a:tblGrid>
                <a:gridCol w="9359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3600400">
                  <a:extLst>
                    <a:ext uri="{9D8B030D-6E8A-4147-A177-3AD203B41FA5}">
                      <a16:colId xmlns:a16="http://schemas.microsoft.com/office/drawing/2014/main" val="20003"/>
                    </a:ext>
                  </a:extLst>
                </a:gridCol>
                <a:gridCol w="642070">
                  <a:extLst>
                    <a:ext uri="{9D8B030D-6E8A-4147-A177-3AD203B41FA5}">
                      <a16:colId xmlns:a16="http://schemas.microsoft.com/office/drawing/2014/main" val="20004"/>
                    </a:ext>
                  </a:extLst>
                </a:gridCol>
              </a:tblGrid>
              <a:tr h="370840">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Measure</a:t>
                      </a:r>
                    </a:p>
                  </a:txBody>
                  <a:tcPr marL="9525" marR="9525" marT="9525" marB="0" anchor="b">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Year</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Species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Key Concepts</a:t>
                      </a:r>
                    </a:p>
                  </a:txBody>
                  <a:tcPr marL="9525" marR="9525" marT="9525" marB="0" anchor="b">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algn="l" fontAlgn="b"/>
                      <a:r>
                        <a:rPr lang="en-US" sz="16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Link</a:t>
                      </a:r>
                    </a:p>
                  </a:txBody>
                  <a:tcPr marL="9525" marR="9525" marT="9525" marB="0" anchor="b">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extLst>
                  <a:ext uri="{0D108BD9-81ED-4DB2-BD59-A6C34878D82A}">
                    <a16:rowId xmlns:a16="http://schemas.microsoft.com/office/drawing/2014/main" val="10000"/>
                  </a:ext>
                </a:extLst>
              </a:tr>
              <a:tr h="370840">
                <a:tc>
                  <a:txBody>
                    <a:bodyPr/>
                    <a:lstStyle/>
                    <a:p>
                      <a:pPr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C-05-03</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2005</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cs typeface="Segoe UI Semibold" panose="020B0702040204020203" pitchFamily="34" charset="0"/>
                        </a:rPr>
                        <a:t>all sharks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full utilization; </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5% </a:t>
                      </a:r>
                      <a:r>
                        <a:rPr lang="en-US" sz="1200" b="0" i="0" u="none" strike="noStrike" baseline="0" dirty="0" err="1">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fins:carcass</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ratio; live release; research; data provision</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114300" indent="-114300" algn="ctr" fontAlgn="b"/>
                      <a:r>
                        <a:rPr lang="en-US" sz="1200" b="1"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C-11-10 </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2011</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oceanic whitetip</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14300" algn="l" fontAlgn="b"/>
                      <a:r>
                        <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prohibits</a:t>
                      </a:r>
                      <a:r>
                        <a:rPr lang="en-US" sz="1200" b="0" i="0" u="none" strike="noStrike" baseline="0"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rPr>
                        <a:t> retention; encourages prompt release; reporting of discards </a:t>
                      </a:r>
                      <a:endParaRPr lang="en-US" sz="12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1100" dirty="0">
                          <a:latin typeface="Segoe UI Semibold" panose="020B0702040204020203" pitchFamily="34" charset="0"/>
                          <a:cs typeface="Segoe UI Semibold" panose="020B0702040204020203" pitchFamily="34" charset="0"/>
                        </a:rPr>
                        <a:t>C-15-04</a:t>
                      </a:r>
                    </a:p>
                  </a:txBody>
                  <a:tcPr marL="9525" marR="9525" marT="9525" marB="0" anchor="ctr">
                    <a:lnL w="762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latin typeface="Segoe UI Semibold" panose="020B0702040204020203" pitchFamily="34" charset="0"/>
                          <a:cs typeface="Segoe UI Semibold" panose="020B0702040204020203" pitchFamily="34" charset="0"/>
                        </a:rPr>
                        <a:t>2015</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err="1">
                          <a:latin typeface="Segoe UI Semibold" panose="020B0702040204020203" pitchFamily="34" charset="0"/>
                          <a:cs typeface="Segoe UI Semibold" panose="020B0702040204020203" pitchFamily="34" charset="0"/>
                        </a:rPr>
                        <a:t>Mobulid</a:t>
                      </a:r>
                      <a:r>
                        <a:rPr lang="en-US" sz="1100" dirty="0">
                          <a:latin typeface="Segoe UI Semibold" panose="020B0702040204020203" pitchFamily="34" charset="0"/>
                          <a:cs typeface="Segoe UI Semibold" panose="020B0702040204020203" pitchFamily="34" charset="0"/>
                        </a:rPr>
                        <a:t> rays</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Segoe UI Semibold" panose="020B0702040204020203" pitchFamily="34" charset="0"/>
                          <a:cs typeface="Segoe UI Semibold" panose="020B0702040204020203" pitchFamily="34" charset="0"/>
                        </a:rPr>
                        <a:t>prohibits retention (with exceptions); live release; data submission</a:t>
                      </a:r>
                    </a:p>
                  </a:txBody>
                  <a:tcPr marL="9525" marR="9525" marT="9525"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Segoe UI Semibold" panose="020B0702040204020203" pitchFamily="34" charset="0"/>
                        <a:ea typeface="Segoe UI Black" panose="020B0A02040204020203" pitchFamily="34" charset="0"/>
                        <a:cs typeface="Segoe UI Semibold" panose="020B0702040204020203" pitchFamily="34" charset="0"/>
                      </a:endParaRPr>
                    </a:p>
                  </a:txBody>
                  <a:tcPr marL="9525" marR="9525" marT="9525" marB="0" anchor="ctr">
                    <a:lnL w="28575"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5" name="Picture 2" descr="C:\Users\shelley.clarke\AppData\Local\Microsoft\Windows\INetCache\IE\CJMI6BO2\495px-Book3.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2293235"/>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shelley.clarke\AppData\Local\Microsoft\Windows\INetCache\IE\CJMI6BO2\495px-Book3.svg[1].png">
            <a:hlinkClick r:id="rId6"/>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075" y="2657186"/>
            <a:ext cx="300037" cy="215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helley.clarke\AppData\Local\Microsoft\Windows\INetCache\IE\CJMI6BO2\495px-Book3.svg[1].png">
            <a:hlinkClick r:id="rId7"/>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6191" y="3024764"/>
            <a:ext cx="300037" cy="21517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hlinkClick r:id="rId8"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7" name="TextBox 16">
            <a:hlinkClick r:id="rId9"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8" name="Picture 3" descr="C:\Users\shelley.clarke\AppData\Local\Microsoft\Windows\INetCache\IE\CJMI6BO2\1390060157[1].png">
            <a:hlinkClick r:id="rId10" action="ppaction://hlinksldjump" tooltip="If the link opens in a window behind this screen (and you can't see it) try pressing ALT+TAB to switch windows"/>
          </p:cNvPr>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7884368" y="1358900"/>
            <a:ext cx="460130" cy="46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1983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264695" y="609600"/>
            <a:ext cx="914400" cy="670560"/>
          </a:xfrm>
          <a:prstGeom prst="rect">
            <a:avLst/>
          </a:prstGeom>
          <a:blipFill dpi="0"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799" y="373380"/>
            <a:ext cx="7924799" cy="1143000"/>
          </a:xfrm>
        </p:spPr>
        <p:txBody>
          <a:bodyPr>
            <a:normAutofit/>
          </a:bodyPr>
          <a:lstStyle/>
          <a:p>
            <a:pPr algn="l"/>
            <a:r>
              <a:rPr lang="en-US" dirty="0">
                <a:latin typeface="Segoe UI Semibold" panose="020B0702040204020203" pitchFamily="34" charset="0"/>
                <a:cs typeface="Segoe UI Semibold" panose="020B0702040204020203" pitchFamily="34" charset="0"/>
              </a:rPr>
              <a:t>ICCAT (Atlantic) &gt; menu</a:t>
            </a:r>
          </a:p>
        </p:txBody>
      </p:sp>
      <p:sp>
        <p:nvSpPr>
          <p:cNvPr id="9" name="TextBox 8">
            <a:hlinkClick r:id="rId3"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0" name="TextBox 9">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8" name="TextBox 7">
            <a:hlinkClick r:id="rId5" action="ppaction://hlinksldjump"/>
          </p:cNvPr>
          <p:cNvSpPr txBox="1"/>
          <p:nvPr/>
        </p:nvSpPr>
        <p:spPr>
          <a:xfrm>
            <a:off x="1155032" y="1997969"/>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Fishing Effort and Trend</a:t>
            </a:r>
          </a:p>
        </p:txBody>
      </p:sp>
      <p:sp>
        <p:nvSpPr>
          <p:cNvPr id="11" name="TextBox 10">
            <a:hlinkClick r:id="rId6" action="ppaction://hlinksldjump"/>
          </p:cNvPr>
          <p:cNvSpPr txBox="1"/>
          <p:nvPr/>
        </p:nvSpPr>
        <p:spPr>
          <a:xfrm>
            <a:off x="1155032" y="29718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Species</a:t>
            </a:r>
          </a:p>
        </p:txBody>
      </p:sp>
      <p:sp>
        <p:nvSpPr>
          <p:cNvPr id="12" name="TextBox 11">
            <a:hlinkClick r:id="rId7" action="ppaction://hlinksldjump"/>
          </p:cNvPr>
          <p:cNvSpPr txBox="1"/>
          <p:nvPr/>
        </p:nvSpPr>
        <p:spPr>
          <a:xfrm>
            <a:off x="1155032" y="38862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Flag State</a:t>
            </a:r>
          </a:p>
        </p:txBody>
      </p:sp>
      <p:sp>
        <p:nvSpPr>
          <p:cNvPr id="13" name="TextBox 12">
            <a:hlinkClick r:id="rId8" action="ppaction://hlinksldjump"/>
          </p:cNvPr>
          <p:cNvSpPr txBox="1"/>
          <p:nvPr/>
        </p:nvSpPr>
        <p:spPr>
          <a:xfrm>
            <a:off x="1138990" y="47244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Catch by Gear Type</a:t>
            </a:r>
          </a:p>
        </p:txBody>
      </p:sp>
      <p:sp>
        <p:nvSpPr>
          <p:cNvPr id="14" name="TextBox 13">
            <a:hlinkClick r:id="rId9" action="ppaction://hlinksldjump"/>
          </p:cNvPr>
          <p:cNvSpPr txBox="1"/>
          <p:nvPr/>
        </p:nvSpPr>
        <p:spPr>
          <a:xfrm>
            <a:off x="4872789" y="2971799"/>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Ecological Risk Assessment</a:t>
            </a:r>
          </a:p>
        </p:txBody>
      </p:sp>
      <p:sp>
        <p:nvSpPr>
          <p:cNvPr id="15" name="TextBox 14">
            <a:hlinkClick r:id="rId10" action="ppaction://hlinksldjump"/>
          </p:cNvPr>
          <p:cNvSpPr txBox="1"/>
          <p:nvPr/>
        </p:nvSpPr>
        <p:spPr>
          <a:xfrm>
            <a:off x="4872789" y="3871882"/>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Stock Assessment</a:t>
            </a:r>
          </a:p>
        </p:txBody>
      </p:sp>
      <p:sp>
        <p:nvSpPr>
          <p:cNvPr id="16" name="TextBox 15">
            <a:hlinkClick r:id="rId11" action="ppaction://hlinksldjump"/>
          </p:cNvPr>
          <p:cNvSpPr txBox="1"/>
          <p:nvPr/>
        </p:nvSpPr>
        <p:spPr>
          <a:xfrm>
            <a:off x="4880811" y="472440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Shark Management Measures</a:t>
            </a:r>
          </a:p>
        </p:txBody>
      </p:sp>
      <p:sp>
        <p:nvSpPr>
          <p:cNvPr id="17" name="TextBox 16">
            <a:hlinkClick r:id="rId12" action="ppaction://hlinksldjump"/>
          </p:cNvPr>
          <p:cNvSpPr txBox="1"/>
          <p:nvPr/>
        </p:nvSpPr>
        <p:spPr>
          <a:xfrm>
            <a:off x="4844716" y="2028110"/>
            <a:ext cx="2197768"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Observer Coverage Achieved</a:t>
            </a:r>
          </a:p>
        </p:txBody>
      </p:sp>
    </p:spTree>
    <p:extLst>
      <p:ext uri="{BB962C8B-B14F-4D97-AF65-F5344CB8AC3E}">
        <p14:creationId xmlns:p14="http://schemas.microsoft.com/office/powerpoint/2010/main" val="29645508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3" name="Rectangle 12"/>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17" name="TextBox 16">
            <a:hlinkClick r:id="rId4"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pic>
        <p:nvPicPr>
          <p:cNvPr id="18" name="Picture 4" descr="http://www.sefsc.noaa.gov/labs/mississippi/images/longline_gear_illustra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4609" y="2534684"/>
            <a:ext cx="2811378" cy="16563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Purse se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2065" y="2419350"/>
            <a:ext cx="1836935" cy="18999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rId7" action="ppaction://hlinksldjump"/>
          </p:cNvPr>
          <p:cNvSpPr txBox="1"/>
          <p:nvPr/>
        </p:nvSpPr>
        <p:spPr>
          <a:xfrm>
            <a:off x="5845077" y="4810020"/>
            <a:ext cx="1450596" cy="646331"/>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Purse Seine Fishery</a:t>
            </a:r>
          </a:p>
        </p:txBody>
      </p:sp>
      <p:sp>
        <p:nvSpPr>
          <p:cNvPr id="21" name="TextBox 20">
            <a:hlinkClick r:id="rId8" action="ppaction://hlinksldjump"/>
          </p:cNvPr>
          <p:cNvSpPr txBox="1"/>
          <p:nvPr/>
        </p:nvSpPr>
        <p:spPr>
          <a:xfrm>
            <a:off x="1941443" y="4800081"/>
            <a:ext cx="1450596" cy="646331"/>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Longline Fishery</a:t>
            </a:r>
          </a:p>
        </p:txBody>
      </p:sp>
      <p:sp>
        <p:nvSpPr>
          <p:cNvPr id="22" name="TextBox 21"/>
          <p:cNvSpPr txBox="1"/>
          <p:nvPr/>
        </p:nvSpPr>
        <p:spPr>
          <a:xfrm>
            <a:off x="837740" y="1523762"/>
            <a:ext cx="6058390" cy="369332"/>
          </a:xfrm>
          <a:prstGeom prst="rect">
            <a:avLst/>
          </a:prstGeom>
          <a:noFill/>
        </p:spPr>
        <p:txBody>
          <a:bodyPr wrap="none" rtlCol="0">
            <a:spAutoFit/>
          </a:bodyPr>
          <a:lstStyle/>
          <a:p>
            <a:r>
              <a:rPr lang="en-US" dirty="0">
                <a:latin typeface="Segoe UI Semibold" panose="020B0702040204020203" pitchFamily="34" charset="0"/>
                <a:cs typeface="Segoe UI Semibold" panose="020B0702040204020203" pitchFamily="34" charset="0"/>
              </a:rPr>
              <a:t>For this region, fishing effort data are available for the:  </a:t>
            </a:r>
          </a:p>
        </p:txBody>
      </p:sp>
      <p:pic>
        <p:nvPicPr>
          <p:cNvPr id="2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3222" y="2438400"/>
            <a:ext cx="1654151"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itle 1"/>
          <p:cNvSpPr>
            <a:spLocks noGrp="1"/>
          </p:cNvSpPr>
          <p:nvPr>
            <p:ph type="title"/>
          </p:nvPr>
        </p:nvSpPr>
        <p:spPr>
          <a:xfrm>
            <a:off x="1058673" y="418862"/>
            <a:ext cx="8161527" cy="1143000"/>
          </a:xfrm>
        </p:spPr>
        <p:txBody>
          <a:bodyPr>
            <a:normAutofit/>
          </a:bodyPr>
          <a:lstStyle/>
          <a:p>
            <a:pPr algn="l"/>
            <a:r>
              <a:rPr lang="en-US" sz="3200" dirty="0">
                <a:latin typeface="Segoe UI Semibold" panose="020B0702040204020203" pitchFamily="34" charset="0"/>
                <a:cs typeface="Segoe UI Semibold" panose="020B0702040204020203" pitchFamily="34" charset="0"/>
              </a:rPr>
              <a:t>ICCAT (Atlantic) &gt; Fishing Effort</a:t>
            </a:r>
          </a:p>
        </p:txBody>
      </p:sp>
      <p:sp>
        <p:nvSpPr>
          <p:cNvPr id="25" name="TextBox 24">
            <a:hlinkClick r:id="rId10"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Tree>
    <p:extLst>
      <p:ext uri="{BB962C8B-B14F-4D97-AF65-F5344CB8AC3E}">
        <p14:creationId xmlns:p14="http://schemas.microsoft.com/office/powerpoint/2010/main" val="31955029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ICCAT (Atlantic) &gt; Fishing Effort and Trend </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p:cNvPr>
          <p:cNvSpPr txBox="1"/>
          <p:nvPr/>
        </p:nvSpPr>
        <p:spPr>
          <a:xfrm>
            <a:off x="6705600" y="3746212"/>
            <a:ext cx="1983996"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See Purse Seine Effort Trend</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2001798"/>
            <a:ext cx="4572000" cy="4572000"/>
          </a:xfrm>
          <a:prstGeom prst="rect">
            <a:avLst/>
          </a:prstGeom>
        </p:spPr>
      </p:pic>
      <p:sp>
        <p:nvSpPr>
          <p:cNvPr id="14" name="TextBox 13">
            <a:hlinkClick r:id="rId6"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5" name="TextBox 14">
            <a:hlinkClick r:id="rId7"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pic>
        <p:nvPicPr>
          <p:cNvPr id="16" name="Picture 2" descr="C:\Users\shelley.clarke\AppData\Local\Microsoft\Windows\INetCache\IE\ISEM6PSG\Info_sign_font_awesome.svg[1].png">
            <a:hlinkClick r:id="rId8" action="ppaction://hlinksldjump" tooltip="Data Sources:  ICCAT Statistical Databases downloaded from ICCAT websit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8" action="ppaction://hlinksldjump" tooltip="Recently ICCAT updated its historical time series of longline effort data since 1990; these new estimates are reflected here"/>
          </p:cNvPr>
          <p:cNvPicPr>
            <a:picLocks noChangeAspect="1"/>
          </p:cNvPicPr>
          <p:nvPr/>
        </p:nvPicPr>
        <p:blipFill rotWithShape="1">
          <a:blip r:embed="rId10" cstate="print">
            <a:extLst>
              <a:ext uri="{28A0092B-C50C-407E-A947-70E740481C1C}">
                <a14:useLocalDpi xmlns:a14="http://schemas.microsoft.com/office/drawing/2010/main" val="0"/>
              </a:ext>
            </a:extLst>
          </a:blip>
          <a:srcRect l="54285" t="6264" r="28651" b="76668"/>
          <a:stretch/>
        </p:blipFill>
        <p:spPr>
          <a:xfrm>
            <a:off x="4716016" y="1916832"/>
            <a:ext cx="468052" cy="468052"/>
          </a:xfrm>
          <a:prstGeom prst="rect">
            <a:avLst/>
          </a:prstGeom>
        </p:spPr>
      </p:pic>
    </p:spTree>
    <p:extLst>
      <p:ext uri="{BB962C8B-B14F-4D97-AF65-F5344CB8AC3E}">
        <p14:creationId xmlns:p14="http://schemas.microsoft.com/office/powerpoint/2010/main" val="4824158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ICCAT (Atlantic) &gt; Fishing Effort and Trend </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76600" y="1703992"/>
            <a:ext cx="1447800" cy="3285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p:cNvPr>
          <p:cNvSpPr txBox="1"/>
          <p:nvPr/>
        </p:nvSpPr>
        <p:spPr>
          <a:xfrm>
            <a:off x="6705600" y="3746212"/>
            <a:ext cx="1983996" cy="584775"/>
          </a:xfrm>
          <a:prstGeom prst="rect">
            <a:avLst/>
          </a:prstGeom>
          <a:noFill/>
          <a:ln w="38100">
            <a:solidFill>
              <a:schemeClr val="tx2"/>
            </a:solidFill>
          </a:ln>
          <a:effectLst>
            <a:glow rad="63500">
              <a:schemeClr val="accent3">
                <a:satMod val="175000"/>
                <a:alpha val="40000"/>
              </a:schemeClr>
            </a:glow>
          </a:effectLst>
        </p:spPr>
        <p:txBody>
          <a:bodyPr wrap="square" rtlCol="0">
            <a:spAutoFit/>
          </a:bodyPr>
          <a:lstStyle/>
          <a:p>
            <a:pPr algn="ctr"/>
            <a:r>
              <a:rPr lang="en-US" sz="1600" dirty="0">
                <a:latin typeface="Segoe UI Semibold" panose="020B0702040204020203" pitchFamily="34" charset="0"/>
                <a:cs typeface="Segoe UI Semibold" panose="020B0702040204020203" pitchFamily="34" charset="0"/>
              </a:rPr>
              <a:t>See Longline Effort Trend</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322635"/>
            <a:ext cx="5257800" cy="5257800"/>
          </a:xfrm>
          <a:prstGeom prst="rect">
            <a:avLst/>
          </a:prstGeom>
        </p:spPr>
      </p:pic>
      <p:sp>
        <p:nvSpPr>
          <p:cNvPr id="12" name="TextBox 11">
            <a:hlinkClick r:id="rId6"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4" name="TextBox 13">
            <a:hlinkClick r:id="rId7"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pic>
        <p:nvPicPr>
          <p:cNvPr id="15" name="Picture 2" descr="C:\Users\shelley.clarke\AppData\Local\Microsoft\Windows\INetCache\IE\ISEM6PSG\Info_sign_font_awesome.svg[1].png">
            <a:hlinkClick r:id="rId8" action="ppaction://hlinksldjump" tooltip="Data Sources:  ICCAT Statistical Databases downloaded from ICCAT websit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3354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pic>
        <p:nvPicPr>
          <p:cNvPr id="18" name="Picture 4" descr="http://www.sefsc.noaa.gov/labs/mississippi/images/longline_gear_illustr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4609" y="2534684"/>
            <a:ext cx="2811378" cy="16563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Purse se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2065" y="2419350"/>
            <a:ext cx="1836935" cy="18999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rId6" action="ppaction://hlinksldjump"/>
          </p:cNvPr>
          <p:cNvSpPr txBox="1"/>
          <p:nvPr/>
        </p:nvSpPr>
        <p:spPr>
          <a:xfrm>
            <a:off x="5845077" y="4810020"/>
            <a:ext cx="1450596" cy="646331"/>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Purse Seine Fishery</a:t>
            </a:r>
          </a:p>
        </p:txBody>
      </p:sp>
      <p:sp>
        <p:nvSpPr>
          <p:cNvPr id="21" name="TextBox 20">
            <a:hlinkClick r:id="rId7" action="ppaction://hlinksldjump"/>
          </p:cNvPr>
          <p:cNvSpPr txBox="1"/>
          <p:nvPr/>
        </p:nvSpPr>
        <p:spPr>
          <a:xfrm>
            <a:off x="1941443" y="4800081"/>
            <a:ext cx="1450596" cy="646331"/>
          </a:xfrm>
          <a:prstGeom prst="rect">
            <a:avLst/>
          </a:prstGeom>
          <a:noFill/>
          <a:ln w="38100">
            <a:solidFill>
              <a:schemeClr val="accent5"/>
            </a:solidFill>
          </a:ln>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Longline Fishery</a:t>
            </a:r>
          </a:p>
        </p:txBody>
      </p:sp>
      <p:sp>
        <p:nvSpPr>
          <p:cNvPr id="22" name="TextBox 21"/>
          <p:cNvSpPr txBox="1"/>
          <p:nvPr/>
        </p:nvSpPr>
        <p:spPr>
          <a:xfrm>
            <a:off x="837740" y="1523762"/>
            <a:ext cx="6623223" cy="369332"/>
          </a:xfrm>
          <a:prstGeom prst="rect">
            <a:avLst/>
          </a:prstGeom>
          <a:noFill/>
        </p:spPr>
        <p:txBody>
          <a:bodyPr wrap="none" rtlCol="0">
            <a:spAutoFit/>
          </a:bodyPr>
          <a:lstStyle/>
          <a:p>
            <a:r>
              <a:rPr lang="en-US" dirty="0">
                <a:latin typeface="Segoe UI Semibold" panose="020B0702040204020203" pitchFamily="34" charset="0"/>
                <a:cs typeface="Segoe UI Semibold" panose="020B0702040204020203" pitchFamily="34" charset="0"/>
              </a:rPr>
              <a:t>For this region, observer coverage data are available for the:  </a:t>
            </a:r>
          </a:p>
        </p:txBody>
      </p:sp>
      <p:pic>
        <p:nvPicPr>
          <p:cNvPr id="2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3222" y="2438400"/>
            <a:ext cx="1654151"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itle 1"/>
          <p:cNvSpPr>
            <a:spLocks noGrp="1"/>
          </p:cNvSpPr>
          <p:nvPr>
            <p:ph type="title"/>
          </p:nvPr>
        </p:nvSpPr>
        <p:spPr>
          <a:xfrm>
            <a:off x="1058673" y="418862"/>
            <a:ext cx="8161527" cy="1143000"/>
          </a:xfrm>
        </p:spPr>
        <p:txBody>
          <a:bodyPr>
            <a:normAutofit/>
          </a:bodyPr>
          <a:lstStyle/>
          <a:p>
            <a:pPr algn="l"/>
            <a:r>
              <a:rPr lang="en-US" sz="3200" dirty="0">
                <a:latin typeface="Segoe UI Semibold" panose="020B0702040204020203" pitchFamily="34" charset="0"/>
                <a:cs typeface="Segoe UI Semibold" panose="020B0702040204020203" pitchFamily="34" charset="0"/>
              </a:rPr>
              <a:t>ICCAT (Atlantic) &gt; Observer Coverage</a:t>
            </a:r>
          </a:p>
        </p:txBody>
      </p:sp>
      <p:sp>
        <p:nvSpPr>
          <p:cNvPr id="25" name="TextBox 24">
            <a:hlinkClick r:id="rId9"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26" name="TextBox 25">
            <a:hlinkClick r:id="rId10" action="ppaction://hlinksldjump"/>
          </p:cNvPr>
          <p:cNvSpPr txBox="1"/>
          <p:nvPr/>
        </p:nvSpPr>
        <p:spPr>
          <a:xfrm>
            <a:off x="7239000" y="5841268"/>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Tree>
    <p:extLst>
      <p:ext uri="{BB962C8B-B14F-4D97-AF65-F5344CB8AC3E}">
        <p14:creationId xmlns:p14="http://schemas.microsoft.com/office/powerpoint/2010/main" val="24357475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609918"/>
            <a:ext cx="7812505" cy="670242"/>
          </a:xfrm>
        </p:spPr>
        <p:txBody>
          <a:bodyPr>
            <a:noAutofit/>
          </a:bodyPr>
          <a:lstStyle/>
          <a:p>
            <a:pPr algn="l"/>
            <a:r>
              <a:rPr lang="en-US" sz="2400" dirty="0">
                <a:latin typeface="Segoe UI Semibold" panose="020B0702040204020203" pitchFamily="34" charset="0"/>
                <a:cs typeface="Segoe UI Semibold" panose="020B0702040204020203" pitchFamily="34" charset="0"/>
              </a:rPr>
              <a:t>ICCAT (Atlantic) &gt; Longline Observer Coverage</a:t>
            </a:r>
            <a:endParaRPr lang="en-US" sz="2400" dirty="0"/>
          </a:p>
        </p:txBody>
      </p:sp>
      <p:sp>
        <p:nvSpPr>
          <p:cNvPr id="6" name="Rectangle 5"/>
          <p:cNvSpPr/>
          <p:nvPr/>
        </p:nvSpPr>
        <p:spPr>
          <a:xfrm flipH="1">
            <a:off x="264695" y="609600"/>
            <a:ext cx="914400" cy="670560"/>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t="-11495" r="-11382" b="-631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066800" y="37338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Segoe UI Semibold" panose="020B0702040204020203" pitchFamily="34" charset="0"/>
              <a:cs typeface="Segoe UI Semibold" panose="020B0702040204020203" pitchFamily="34" charset="0"/>
            </a:endParaRPr>
          </a:p>
        </p:txBody>
      </p:sp>
      <p:sp>
        <p:nvSpPr>
          <p:cNvPr id="8" name="Rectangle 7"/>
          <p:cNvSpPr/>
          <p:nvPr/>
        </p:nvSpPr>
        <p:spPr>
          <a:xfrm>
            <a:off x="-1"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91599" y="0"/>
            <a:ext cx="152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7239000" y="5835134"/>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Back</a:t>
            </a:r>
          </a:p>
        </p:txBody>
      </p:sp>
      <p:sp>
        <p:nvSpPr>
          <p:cNvPr id="11" name="TextBox 10">
            <a:hlinkClick r:id="rId5" action="ppaction://hlinksldjump"/>
          </p:cNvPr>
          <p:cNvSpPr txBox="1"/>
          <p:nvPr/>
        </p:nvSpPr>
        <p:spPr>
          <a:xfrm>
            <a:off x="7239000" y="6389132"/>
            <a:ext cx="1450596" cy="369332"/>
          </a:xfrm>
          <a:prstGeom prst="rect">
            <a:avLst/>
          </a:prstGeom>
          <a:noFill/>
          <a:ln w="38100">
            <a:solidFill>
              <a:schemeClr val="accent5"/>
            </a:solidFill>
          </a:ln>
          <a:effectLst>
            <a:glow rad="63500">
              <a:schemeClr val="accent5">
                <a:satMod val="175000"/>
                <a:alpha val="40000"/>
              </a:schemeClr>
            </a:glow>
          </a:effectLst>
        </p:spPr>
        <p:txBody>
          <a:bodyPr wrap="square" rtlCol="0">
            <a:spAutoFit/>
          </a:bodyPr>
          <a:lstStyle/>
          <a:p>
            <a:pPr algn="ctr"/>
            <a:r>
              <a:rPr lang="en-US" dirty="0">
                <a:latin typeface="Segoe UI Semibold" panose="020B0702040204020203" pitchFamily="34" charset="0"/>
                <a:cs typeface="Segoe UI Semibold" panose="020B0702040204020203" pitchFamily="34" charset="0"/>
              </a:rPr>
              <a:t>Top</a:t>
            </a:r>
          </a:p>
        </p:txBody>
      </p:sp>
      <p:sp>
        <p:nvSpPr>
          <p:cNvPr id="12" name="TextBox 11"/>
          <p:cNvSpPr txBox="1"/>
          <p:nvPr/>
        </p:nvSpPr>
        <p:spPr>
          <a:xfrm>
            <a:off x="838200" y="1280160"/>
            <a:ext cx="6629400" cy="646331"/>
          </a:xfrm>
          <a:prstGeom prst="rect">
            <a:avLst/>
          </a:prstGeom>
          <a:noFill/>
        </p:spPr>
        <p:txBody>
          <a:bodyPr wrap="square" rtlCol="0">
            <a:spAutoFit/>
          </a:bodyPr>
          <a:lstStyle/>
          <a:p>
            <a:r>
              <a:rPr lang="en-US" dirty="0"/>
              <a:t>Observer coverage was reported to ICCAT by the following flag States for their longline fisheries in the Atlantic Ocean for 2012-2013 as:  </a:t>
            </a:r>
          </a:p>
        </p:txBody>
      </p:sp>
      <p:graphicFrame>
        <p:nvGraphicFramePr>
          <p:cNvPr id="14" name="Table 13"/>
          <p:cNvGraphicFramePr>
            <a:graphicFrameLocks noGrp="1"/>
          </p:cNvGraphicFramePr>
          <p:nvPr>
            <p:extLst>
              <p:ext uri="{D42A27DB-BD31-4B8C-83A1-F6EECF244321}">
                <p14:modId xmlns:p14="http://schemas.microsoft.com/office/powerpoint/2010/main" val="3287966122"/>
              </p:ext>
            </p:extLst>
          </p:nvPr>
        </p:nvGraphicFramePr>
        <p:xfrm>
          <a:off x="838200" y="1910358"/>
          <a:ext cx="6096000" cy="3886200"/>
        </p:xfrm>
        <a:graphic>
          <a:graphicData uri="http://schemas.openxmlformats.org/drawingml/2006/table">
            <a:tbl>
              <a:tblPr firstRow="1" bandRow="1">
                <a:tableStyleId>{74C1A8A3-306A-4EB7-A6B1-4F7E0EB9C5D6}</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254000">
                <a:tc>
                  <a:txBody>
                    <a:bodyPr/>
                    <a:lstStyle/>
                    <a:p>
                      <a:r>
                        <a:rPr lang="en-US" sz="1100" dirty="0"/>
                        <a:t>Gear/Year</a:t>
                      </a:r>
                    </a:p>
                  </a:txBody>
                  <a:tcPr anchor="ctr">
                    <a:lnR w="28575" cap="flat" cmpd="sng" algn="ctr">
                      <a:solidFill>
                        <a:schemeClr val="tx1"/>
                      </a:solidFill>
                      <a:prstDash val="solid"/>
                      <a:round/>
                      <a:headEnd type="none" w="med" len="med"/>
                      <a:tailEnd type="none" w="med" len="med"/>
                    </a:lnR>
                    <a:solidFill>
                      <a:srgbClr val="8A90CC"/>
                    </a:solidFill>
                  </a:tcPr>
                </a:tc>
                <a:tc>
                  <a:txBody>
                    <a:bodyPr/>
                    <a:lstStyle/>
                    <a:p>
                      <a:r>
                        <a:rPr lang="en-US" sz="1100" dirty="0"/>
                        <a:t>Flag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8A90CC"/>
                    </a:solidFill>
                  </a:tcPr>
                </a:tc>
                <a:tc>
                  <a:txBody>
                    <a:bodyPr/>
                    <a:lstStyle/>
                    <a:p>
                      <a:pPr algn="l" fontAlgn="b"/>
                      <a:r>
                        <a:rPr lang="en-US" sz="1100" b="1" i="0" u="none" strike="noStrike" dirty="0">
                          <a:solidFill>
                            <a:schemeClr val="bg1"/>
                          </a:solidFill>
                          <a:effectLst/>
                          <a:latin typeface="Calibri"/>
                        </a:rPr>
                        <a:t> Metric</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8A90CC"/>
                    </a:solidFill>
                  </a:tcPr>
                </a:tc>
                <a:tc>
                  <a:txBody>
                    <a:bodyPr/>
                    <a:lstStyle/>
                    <a:p>
                      <a:pPr algn="l" fontAlgn="b"/>
                      <a:r>
                        <a:rPr lang="en-US" sz="1100" b="1" i="0" u="none" strike="noStrike" dirty="0">
                          <a:solidFill>
                            <a:schemeClr val="bg1"/>
                          </a:solidFill>
                          <a:effectLst/>
                          <a:latin typeface="Calibri"/>
                        </a:rPr>
                        <a:t> Coverage</a:t>
                      </a:r>
                    </a:p>
                  </a:txBody>
                  <a:tcPr marL="9525" marR="9525" marT="9525" marB="0" anchor="ctr">
                    <a:lnL w="28575" cap="flat" cmpd="sng" algn="ctr">
                      <a:solidFill>
                        <a:schemeClr val="tx1"/>
                      </a:solidFill>
                      <a:prstDash val="solid"/>
                      <a:round/>
                      <a:headEnd type="none" w="med" len="med"/>
                      <a:tailEnd type="none" w="med" len="med"/>
                    </a:lnL>
                    <a:solidFill>
                      <a:srgbClr val="8A90CC"/>
                    </a:solidFill>
                  </a:tcPr>
                </a:tc>
                <a:extLst>
                  <a:ext uri="{0D108BD9-81ED-4DB2-BD59-A6C34878D82A}">
                    <a16:rowId xmlns:a16="http://schemas.microsoft.com/office/drawing/2014/main" val="10000"/>
                  </a:ext>
                </a:extLst>
              </a:tr>
              <a:tr h="254000">
                <a:tc gridSpan="4">
                  <a:txBody>
                    <a:bodyPr/>
                    <a:lstStyle/>
                    <a:p>
                      <a:r>
                        <a:rPr lang="en-US" sz="1100" b="1" dirty="0"/>
                        <a:t>Longline</a:t>
                      </a:r>
                    </a:p>
                  </a:txBody>
                  <a:tcPr>
                    <a:lnB w="28575" cap="flat" cmpd="sng" algn="ctr">
                      <a:solidFill>
                        <a:schemeClr val="tx1"/>
                      </a:solidFill>
                      <a:prstDash val="solid"/>
                      <a:round/>
                      <a:headEnd type="none" w="med" len="med"/>
                      <a:tailEnd type="none" w="med" len="med"/>
                    </a:lnB>
                    <a:solidFill>
                      <a:srgbClr val="8A90CC"/>
                    </a:solidFill>
                  </a:tcPr>
                </a:tc>
                <a:tc hMerge="1">
                  <a:txBody>
                    <a:bodyPr/>
                    <a:lstStyle/>
                    <a:p>
                      <a:endParaRPr lang="en-US" sz="1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8A90CC"/>
                    </a:solidFill>
                  </a:tcPr>
                </a:tc>
                <a:tc hMerge="1">
                  <a:txBody>
                    <a:bodyPr/>
                    <a:lstStyle/>
                    <a:p>
                      <a:pPr algn="r" fontAlgn="b"/>
                      <a:endParaRPr lang="en-US" sz="1100" b="0" i="0" u="none" strike="noStrike" dirty="0">
                        <a:solidFill>
                          <a:srgbClr val="000000"/>
                        </a:solidFill>
                        <a:effectLst/>
                        <a:latin typeface="Calibri"/>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8A90CC"/>
                    </a:solidFill>
                  </a:tcPr>
                </a:tc>
                <a:tc hMerge="1">
                  <a:txBody>
                    <a:bodyPr/>
                    <a:lstStyle/>
                    <a:p>
                      <a:pPr algn="r" fontAlgn="b"/>
                      <a:endParaRPr lang="en-US" sz="1100" b="0" i="0" u="none" strike="noStrike" dirty="0">
                        <a:solidFill>
                          <a:srgbClr val="000000"/>
                        </a:solidFill>
                        <a:effectLst/>
                        <a:latin typeface="Calibri"/>
                      </a:endParaRPr>
                    </a:p>
                  </a:txBody>
                  <a:tcPr marL="9525" marR="9525" marT="9525" marB="0" anchor="b">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01"/>
                  </a:ext>
                </a:extLst>
              </a:tr>
              <a:tr h="254000">
                <a:tc>
                  <a:txBody>
                    <a:bodyPr/>
                    <a:lstStyle/>
                    <a:p>
                      <a:r>
                        <a:rPr lang="en-US" sz="1100" dirty="0"/>
                        <a:t>2012</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Canada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Sea days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pPr algn="r"/>
                      <a:r>
                        <a:rPr lang="en-US" sz="1100" dirty="0">
                          <a:solidFill>
                            <a:sysClr val="windowText" lastClr="000000"/>
                          </a:solidFill>
                        </a:rPr>
                        <a:t>5%</a:t>
                      </a:r>
                    </a:p>
                  </a:txBody>
                  <a:tcPr marL="9525" marR="9525" marT="9525"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02"/>
                  </a:ext>
                </a:extLst>
              </a:tr>
              <a:tr h="254000">
                <a:tc>
                  <a:txBody>
                    <a:bodyPr/>
                    <a:lstStyle/>
                    <a:p>
                      <a:endParaRPr lang="en-US" sz="1100" dirty="0"/>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China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Vessels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pPr algn="r"/>
                      <a:r>
                        <a:rPr lang="en-US" sz="1100" dirty="0">
                          <a:solidFill>
                            <a:sysClr val="windowText" lastClr="000000"/>
                          </a:solidFill>
                        </a:rPr>
                        <a:t>2%</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03"/>
                  </a:ext>
                </a:extLst>
              </a:tr>
              <a:tr h="254000">
                <a:tc>
                  <a:txBody>
                    <a:bodyPr/>
                    <a:lstStyle/>
                    <a:p>
                      <a:endParaRPr lang="en-US" sz="1100" dirty="0"/>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Chinese</a:t>
                      </a:r>
                      <a:r>
                        <a:rPr lang="en-US" sz="1100" baseline="0" dirty="0"/>
                        <a:t> Taipei</a:t>
                      </a:r>
                      <a:endParaRPr lang="en-US" sz="1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Fishing</a:t>
                      </a:r>
                      <a:r>
                        <a:rPr lang="en-US" sz="1100" baseline="0" dirty="0"/>
                        <a:t> Operations</a:t>
                      </a:r>
                      <a:endParaRPr lang="en-US" sz="1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pPr algn="r"/>
                      <a:r>
                        <a:rPr lang="en-US" sz="1100" dirty="0">
                          <a:solidFill>
                            <a:sysClr val="windowText" lastClr="000000"/>
                          </a:solidFill>
                        </a:rPr>
                        <a:t>10%</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04"/>
                  </a:ext>
                </a:extLst>
              </a:tr>
              <a:tr h="254000">
                <a:tc>
                  <a:txBody>
                    <a:bodyPr/>
                    <a:lstStyle/>
                    <a:p>
                      <a:endParaRPr lang="en-US" sz="1100" dirty="0"/>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Mexico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Trips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pPr algn="r"/>
                      <a:r>
                        <a:rPr lang="en-US" sz="1100" dirty="0">
                          <a:solidFill>
                            <a:sysClr val="windowText" lastClr="000000"/>
                          </a:solidFill>
                        </a:rPr>
                        <a:t>100%</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05"/>
                  </a:ext>
                </a:extLst>
              </a:tr>
              <a:tr h="254000">
                <a:tc>
                  <a:txBody>
                    <a:bodyPr/>
                    <a:lstStyle/>
                    <a:p>
                      <a:endParaRPr lang="en-US" sz="1100" dirty="0"/>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United States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Other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pPr algn="r"/>
                      <a:r>
                        <a:rPr lang="en-US" sz="1100" dirty="0">
                          <a:solidFill>
                            <a:sysClr val="windowText" lastClr="000000"/>
                          </a:solidFill>
                        </a:rPr>
                        <a:t>8%</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06"/>
                  </a:ext>
                </a:extLst>
              </a:tr>
              <a:tr h="254000">
                <a:tc>
                  <a:txBody>
                    <a:bodyPr/>
                    <a:lstStyle/>
                    <a:p>
                      <a:endParaRPr lang="en-US" sz="1100" dirty="0"/>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Uruguay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Hooks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pPr algn="r"/>
                      <a:r>
                        <a:rPr lang="en-US" sz="1100" dirty="0">
                          <a:solidFill>
                            <a:sysClr val="windowText" lastClr="000000"/>
                          </a:solidFill>
                        </a:rPr>
                        <a:t>30%</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07"/>
                  </a:ext>
                </a:extLst>
              </a:tr>
              <a:tr h="254000">
                <a:tc>
                  <a:txBody>
                    <a:bodyPr/>
                    <a:lstStyle/>
                    <a:p>
                      <a:r>
                        <a:rPr lang="en-US" sz="1100" dirty="0"/>
                        <a:t>2013</a:t>
                      </a:r>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Iceland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Trips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pPr algn="r"/>
                      <a:r>
                        <a:rPr lang="en-US" sz="1100" dirty="0">
                          <a:solidFill>
                            <a:sysClr val="windowText" lastClr="000000"/>
                          </a:solidFill>
                        </a:rPr>
                        <a:t>20%</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08"/>
                  </a:ext>
                </a:extLst>
              </a:tr>
              <a:tr h="254000">
                <a:tc>
                  <a:txBody>
                    <a:bodyPr/>
                    <a:lstStyle/>
                    <a:p>
                      <a:endParaRPr lang="en-US" sz="1100" dirty="0"/>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China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Vessels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pPr algn="r"/>
                      <a:r>
                        <a:rPr lang="en-US" sz="1100">
                          <a:solidFill>
                            <a:sysClr val="windowText" lastClr="000000"/>
                          </a:solidFill>
                        </a:rPr>
                        <a:t>5%</a:t>
                      </a:r>
                      <a:endParaRPr lang="en-US" sz="1100" dirty="0">
                        <a:solidFill>
                          <a:sysClr val="windowText" lastClr="000000"/>
                        </a:solidFill>
                      </a:endParaRP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09"/>
                  </a:ext>
                </a:extLst>
              </a:tr>
              <a:tr h="254000">
                <a:tc>
                  <a:txBody>
                    <a:bodyPr/>
                    <a:lstStyle/>
                    <a:p>
                      <a:endParaRPr lang="en-US" sz="1100" dirty="0"/>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Chinese Taipei</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Fishing Operations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pPr algn="r"/>
                      <a:r>
                        <a:rPr lang="en-US" sz="1100" dirty="0">
                          <a:solidFill>
                            <a:sysClr val="windowText" lastClr="000000"/>
                          </a:solidFill>
                        </a:rPr>
                        <a:t>10%</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10"/>
                  </a:ext>
                </a:extLst>
              </a:tr>
              <a:tr h="254000">
                <a:tc>
                  <a:txBody>
                    <a:bodyPr/>
                    <a:lstStyle/>
                    <a:p>
                      <a:endParaRPr lang="en-US" sz="1100" dirty="0"/>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Korea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Hooks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pPr algn="r"/>
                      <a:r>
                        <a:rPr lang="en-US" sz="1100">
                          <a:solidFill>
                            <a:sysClr val="windowText" lastClr="000000"/>
                          </a:solidFill>
                        </a:rPr>
                        <a:t>5%</a:t>
                      </a:r>
                      <a:endParaRPr lang="en-US" sz="1100" dirty="0">
                        <a:solidFill>
                          <a:sysClr val="windowText" lastClr="000000"/>
                        </a:solidFill>
                      </a:endParaRP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11"/>
                  </a:ext>
                </a:extLst>
              </a:tr>
              <a:tr h="254000">
                <a:tc>
                  <a:txBody>
                    <a:bodyPr/>
                    <a:lstStyle/>
                    <a:p>
                      <a:endParaRPr lang="en-US" sz="1100" dirty="0"/>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Uruguay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Hooks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pPr algn="r"/>
                      <a:r>
                        <a:rPr lang="en-US" sz="1100" dirty="0">
                          <a:solidFill>
                            <a:sysClr val="windowText" lastClr="000000"/>
                          </a:solidFill>
                        </a:rPr>
                        <a:t>31%</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12"/>
                  </a:ext>
                </a:extLst>
              </a:tr>
              <a:tr h="254000">
                <a:tc>
                  <a:txBody>
                    <a:bodyPr/>
                    <a:lstStyle/>
                    <a:p>
                      <a:endParaRPr lang="en-US" sz="1100" dirty="0"/>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Japan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r>
                        <a:rPr lang="en-US" sz="1100" dirty="0"/>
                        <a:t>Fishing Days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tc>
                  <a:txBody>
                    <a:bodyPr/>
                    <a:lstStyle/>
                    <a:p>
                      <a:pPr algn="r"/>
                      <a:r>
                        <a:rPr lang="en-US" sz="1100" dirty="0">
                          <a:solidFill>
                            <a:sysClr val="windowText" lastClr="000000"/>
                          </a:solidFill>
                        </a:rPr>
                        <a:t>4%</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13"/>
                  </a:ext>
                </a:extLst>
              </a:tr>
              <a:tr h="254000">
                <a:tc>
                  <a:txBody>
                    <a:bodyPr/>
                    <a:lstStyle/>
                    <a:p>
                      <a:endParaRPr lang="en-US" sz="1100" dirty="0"/>
                    </a:p>
                  </a:txBody>
                  <a:tcPr>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A90CC"/>
                    </a:solidFill>
                  </a:tcPr>
                </a:tc>
                <a:tc>
                  <a:txBody>
                    <a:bodyPr/>
                    <a:lstStyle/>
                    <a:p>
                      <a:r>
                        <a:rPr lang="en-US" sz="1100" dirty="0"/>
                        <a:t>EU-Italy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A90CC"/>
                    </a:solidFill>
                  </a:tcPr>
                </a:tc>
                <a:tc>
                  <a:txBody>
                    <a:bodyPr/>
                    <a:lstStyle/>
                    <a:p>
                      <a:r>
                        <a:rPr lang="en-US" sz="1100" dirty="0"/>
                        <a:t>Bluefin Tuna Vessels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A90CC"/>
                    </a:solidFill>
                  </a:tcPr>
                </a:tc>
                <a:tc>
                  <a:txBody>
                    <a:bodyPr/>
                    <a:lstStyle/>
                    <a:p>
                      <a:pPr algn="r"/>
                      <a:r>
                        <a:rPr lang="en-US" sz="1100" dirty="0">
                          <a:solidFill>
                            <a:sysClr val="windowText" lastClr="000000"/>
                          </a:solidFill>
                        </a:rPr>
                        <a:t>100%</a:t>
                      </a:r>
                    </a:p>
                  </a:txBody>
                  <a:tcPr marL="9525" marR="9525" marT="9525" marB="0" anchor="b">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A90CC"/>
                    </a:solidFill>
                  </a:tcPr>
                </a:tc>
                <a:extLst>
                  <a:ext uri="{0D108BD9-81ED-4DB2-BD59-A6C34878D82A}">
                    <a16:rowId xmlns:a16="http://schemas.microsoft.com/office/drawing/2014/main" val="10014"/>
                  </a:ext>
                </a:extLst>
              </a:tr>
            </a:tbl>
          </a:graphicData>
        </a:graphic>
      </p:graphicFrame>
      <p:pic>
        <p:nvPicPr>
          <p:cNvPr id="13" name="Picture 2" descr="C:\Users\shelley.clarke\AppData\Local\Microsoft\Windows\INetCache\IE\ISEM6PSG\Info_sign_font_awesome.svg[1].png">
            <a:hlinkClick r:id="rId6" action="ppaction://hlinksldjump" tooltip="Data Sources:  ICCAT Biennial Reports 12-13-I and II"/>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34651" y="5193196"/>
            <a:ext cx="433785" cy="4337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6" action="ppaction://hlinksldjump" tooltip="ICCAT requires national observer programme coverage of at least 20 percent on longliners actively fishing for bluefin tuna and at least 5 percent on other longline fleets"/>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366599" y="2276872"/>
            <a:ext cx="468052" cy="468052"/>
          </a:xfrm>
          <a:prstGeom prst="rect">
            <a:avLst/>
          </a:prstGeom>
        </p:spPr>
      </p:pic>
      <p:pic>
        <p:nvPicPr>
          <p:cNvPr id="16" name="Picture 15">
            <a:hlinkClick r:id="rId6" action="ppaction://hlinksldjump" tooltip="some national observer programmes implement relatively high levels of coverage, while others report lower levels or do not report their coverage in a manner that allows an evaluation of overall coverage"/>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366599" y="3284984"/>
            <a:ext cx="468052" cy="468052"/>
          </a:xfrm>
          <a:prstGeom prst="rect">
            <a:avLst/>
          </a:prstGeom>
        </p:spPr>
      </p:pic>
      <p:pic>
        <p:nvPicPr>
          <p:cNvPr id="17" name="Picture 16">
            <a:hlinkClick r:id="rId6" action="ppaction://hlinksldjump" tooltip="There is no agreed metric for reporting longline observer coverage"/>
          </p:cNvPr>
          <p:cNvPicPr>
            <a:picLocks noChangeAspect="1"/>
          </p:cNvPicPr>
          <p:nvPr/>
        </p:nvPicPr>
        <p:blipFill rotWithShape="1">
          <a:blip r:embed="rId8" cstate="print">
            <a:extLst>
              <a:ext uri="{28A0092B-C50C-407E-A947-70E740481C1C}">
                <a14:useLocalDpi xmlns:a14="http://schemas.microsoft.com/office/drawing/2010/main" val="0"/>
              </a:ext>
            </a:extLst>
          </a:blip>
          <a:srcRect l="54285" t="6264" r="28651" b="76668"/>
          <a:stretch/>
        </p:blipFill>
        <p:spPr>
          <a:xfrm>
            <a:off x="7413899" y="4329100"/>
            <a:ext cx="468052" cy="468052"/>
          </a:xfrm>
          <a:prstGeom prst="rect">
            <a:avLst/>
          </a:prstGeom>
        </p:spPr>
      </p:pic>
    </p:spTree>
    <p:extLst>
      <p:ext uri="{BB962C8B-B14F-4D97-AF65-F5344CB8AC3E}">
        <p14:creationId xmlns:p14="http://schemas.microsoft.com/office/powerpoint/2010/main" val="2207304565"/>
      </p:ext>
    </p:extLst>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36804</TotalTime>
  <Words>8518</Words>
  <Application>Microsoft Office PowerPoint</Application>
  <PresentationFormat>On-screen Show (4:3)</PresentationFormat>
  <Paragraphs>2322</Paragraphs>
  <Slides>164</Slides>
  <Notes>136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164</vt:i4>
      </vt:variant>
    </vt:vector>
  </HeadingPairs>
  <TitlesOfParts>
    <vt:vector size="172" baseType="lpstr">
      <vt:lpstr>Aharoni</vt:lpstr>
      <vt:lpstr>Arial</vt:lpstr>
      <vt:lpstr>Calibri</vt:lpstr>
      <vt:lpstr>Frutiger LT Std 45 Light</vt:lpstr>
      <vt:lpstr>Segoe UI Black</vt:lpstr>
      <vt:lpstr>Segoe UI Semibold</vt:lpstr>
      <vt:lpstr>Times New Roman</vt:lpstr>
      <vt:lpstr>Office Theme</vt:lpstr>
      <vt:lpstr>ABNJ Tuna Project December 2015</vt:lpstr>
      <vt:lpstr>About &gt; </vt:lpstr>
      <vt:lpstr>How to Use &gt; </vt:lpstr>
      <vt:lpstr>References &gt; </vt:lpstr>
      <vt:lpstr>Start &gt; </vt:lpstr>
      <vt:lpstr>Choose t-RFMO Area &gt;</vt:lpstr>
      <vt:lpstr>Choose Species/Group &gt;</vt:lpstr>
      <vt:lpstr>Choose Gear/Fishery &gt;</vt:lpstr>
      <vt:lpstr>Blue Shark &gt;</vt:lpstr>
      <vt:lpstr>Blue Shark &gt; Catch by t-RFMO</vt:lpstr>
      <vt:lpstr>Blue Shark &gt; Catch by Gear</vt:lpstr>
      <vt:lpstr>Blue Shark &gt; Catch by Flag</vt:lpstr>
      <vt:lpstr>Blue Shark &gt; Ecological Risk</vt:lpstr>
      <vt:lpstr>Blue Shark &gt; Stock Assessments</vt:lpstr>
      <vt:lpstr>Blue Shark&gt; Management Measures</vt:lpstr>
      <vt:lpstr>Mako Shark &gt;</vt:lpstr>
      <vt:lpstr>Mako Sharks &gt; Catch by t-RFMO</vt:lpstr>
      <vt:lpstr>Mako Sharks &gt; Catch by Gear</vt:lpstr>
      <vt:lpstr>Mako Sharks &gt; Catch by Flag</vt:lpstr>
      <vt:lpstr>Mako Sharks &gt; Ecological Risk</vt:lpstr>
      <vt:lpstr>Mako Sharks &gt; Stock Assessments</vt:lpstr>
      <vt:lpstr>Mako Sharks&gt; Management Measures</vt:lpstr>
      <vt:lpstr>Silky Shark &gt;</vt:lpstr>
      <vt:lpstr>Silky Shark &gt;Catch by t-RFMO</vt:lpstr>
      <vt:lpstr>Silky Shark &gt;Catch by Gear</vt:lpstr>
      <vt:lpstr>Silky Shark &gt;Catch by Flag</vt:lpstr>
      <vt:lpstr>Silky Shark&gt; Ecological Risk</vt:lpstr>
      <vt:lpstr>Silky Shark &gt; Stock Assessments</vt:lpstr>
      <vt:lpstr>Silky Sharks&gt; Management Measures</vt:lpstr>
      <vt:lpstr>Oceanic Whitetip Shark &gt;</vt:lpstr>
      <vt:lpstr>Oceanic Whitetip Shark &gt;Catch by t-RFMO</vt:lpstr>
      <vt:lpstr>Oceanic Whitetip Shark &gt;Catch by Gear</vt:lpstr>
      <vt:lpstr>Oceanic Whitetip Shark &gt;Catch by Flag</vt:lpstr>
      <vt:lpstr>Oceanic Whitetip Shark&gt; Ecological Risk</vt:lpstr>
      <vt:lpstr>Oceanic Whitetip &gt; Stock Assessments</vt:lpstr>
      <vt:lpstr>Oceanic Whitetip Sharks&gt; Management Measures</vt:lpstr>
      <vt:lpstr>Thresher Sharks &gt;</vt:lpstr>
      <vt:lpstr>Thresher Sharks &gt;Catch by t-RFMO</vt:lpstr>
      <vt:lpstr>Thresher Sharks &gt;Catch by Gear</vt:lpstr>
      <vt:lpstr>Thresher Sharks &gt;Catch by Flag</vt:lpstr>
      <vt:lpstr>Thresher Sharks &gt; Ecological Risk</vt:lpstr>
      <vt:lpstr>Threshers &gt; Stock Assessments</vt:lpstr>
      <vt:lpstr>Thresher Sharks&gt; Management Measures</vt:lpstr>
      <vt:lpstr>Porbeagle Shark &gt;</vt:lpstr>
      <vt:lpstr>Porbeagle Shark &gt;Catch by t-RFMO</vt:lpstr>
      <vt:lpstr>Porbeagle Shark &gt;Catch by Gear</vt:lpstr>
      <vt:lpstr>Porbeagle Shark &gt;Catch by Flag</vt:lpstr>
      <vt:lpstr>Porbeagle Shark&gt; Ecological Risk</vt:lpstr>
      <vt:lpstr>Porbeagle &gt; Stock Assessments</vt:lpstr>
      <vt:lpstr> Porbeagle Sharks&gt; Management Measures</vt:lpstr>
      <vt:lpstr>Hammerhead Sharks &gt;</vt:lpstr>
      <vt:lpstr>Hammerhead Sharks &gt;Catch by t-RFMO</vt:lpstr>
      <vt:lpstr>Hammerhead Sharks &gt;Catch by Gear</vt:lpstr>
      <vt:lpstr>Hammerhead Sharks &gt;Catch by Flag</vt:lpstr>
      <vt:lpstr>Hammerhead Sharks &gt; Ecological Risk</vt:lpstr>
      <vt:lpstr> Hammerhead Sharks&gt; Management Measures</vt:lpstr>
      <vt:lpstr>Whale Shark &gt;</vt:lpstr>
      <vt:lpstr>Whale Sharks &gt;Catch by t-RFMO</vt:lpstr>
      <vt:lpstr>Whale Sharks &gt;Catch by Gear</vt:lpstr>
      <vt:lpstr>Whale Sharks &gt;Catch by Flag</vt:lpstr>
      <vt:lpstr>Whale Shark&gt; Ecological Risk</vt:lpstr>
      <vt:lpstr> Whale Sharks&gt; Management Measures</vt:lpstr>
      <vt:lpstr>Other Sharks Menu&gt;</vt:lpstr>
      <vt:lpstr>Other Sharks (Identified)&gt;</vt:lpstr>
      <vt:lpstr>Other Sharks &gt;Catch by t-RFMO</vt:lpstr>
      <vt:lpstr>Other Sharks &gt;Catch by Gear</vt:lpstr>
      <vt:lpstr>Other Sharks &gt;Catch by Flag</vt:lpstr>
      <vt:lpstr> Other Sharks&gt; Management Measures</vt:lpstr>
      <vt:lpstr>Shark (unidentified)&gt;</vt:lpstr>
      <vt:lpstr>Shark UID&gt;Catch by t-RFMO</vt:lpstr>
      <vt:lpstr>Shark UID&gt;Catch by Gear</vt:lpstr>
      <vt:lpstr>Shark UID&gt;Catch by Flag</vt:lpstr>
      <vt:lpstr>Shark UID &gt; Management Measures</vt:lpstr>
      <vt:lpstr>CCSBT (Southern Ocean) &gt; menu</vt:lpstr>
      <vt:lpstr>CCSBT (Southern Ocean) &gt; Fishing Effort</vt:lpstr>
      <vt:lpstr>CCSBT (Southern Ocean ) &gt; Fishing Effort and Trend </vt:lpstr>
      <vt:lpstr>CCSBT (Southern Ocean ) &gt; Fishing Effort and Trend </vt:lpstr>
      <vt:lpstr>CCSBT (Southern Ocean ) &gt; Shark Catch by Species</vt:lpstr>
      <vt:lpstr>CCSBT (Southern Ocean ) &gt; Observer Coverage</vt:lpstr>
      <vt:lpstr>CCSBT (Southern Ocean ) &gt; Stock Assessment</vt:lpstr>
      <vt:lpstr>IATTC (Eastern Pacific) &gt; menu</vt:lpstr>
      <vt:lpstr>IATTC (Eastern Pacific) &gt; Fishing Effort</vt:lpstr>
      <vt:lpstr>IATTC (Eastern Pacific) &gt; Fishing Effort and Trend </vt:lpstr>
      <vt:lpstr>IATTC (Eastern Pacific) &gt; Fishing Effort and Trend </vt:lpstr>
      <vt:lpstr>IATTC (Eastern Pacific) &gt; Shark Catch by Species</vt:lpstr>
      <vt:lpstr>IATTC (Eastern Pacific) &gt; Shark Catch by Flag </vt:lpstr>
      <vt:lpstr>IATTC (Eastern Pacific) &gt; Shark Catch by Flag (LL)</vt:lpstr>
      <vt:lpstr>IATTC (Eastern Pacific) &gt; Shark Catch by Flag (PS)</vt:lpstr>
      <vt:lpstr>IATTC (Eastern Pacific) &gt; Shark Catch by Gear Type</vt:lpstr>
      <vt:lpstr>IATTC (Eastern Pacific) &gt; Observer Coverage</vt:lpstr>
      <vt:lpstr>IATTC (Eastern Pacific) &gt; Species Risk Ranking</vt:lpstr>
      <vt:lpstr>IATTC (Eastern Pacific) &gt; Shark Stock Assessments</vt:lpstr>
      <vt:lpstr>IATTC (Eastern Pacific) &gt; Shark Management Measures</vt:lpstr>
      <vt:lpstr>ICCAT (Atlantic) &gt; menu</vt:lpstr>
      <vt:lpstr>ICCAT (Atlantic) &gt; Fishing Effort</vt:lpstr>
      <vt:lpstr>ICCAT (Atlantic) &gt; Fishing Effort and Trend </vt:lpstr>
      <vt:lpstr>ICCAT (Atlantic) &gt; Fishing Effort and Trend </vt:lpstr>
      <vt:lpstr>ICCAT (Atlantic) &gt; Observer Coverage</vt:lpstr>
      <vt:lpstr>ICCAT (Atlantic) &gt; Longline Observer Coverage</vt:lpstr>
      <vt:lpstr>ICCAT (Atlantic) &gt; Purse Seine Observer Coverage</vt:lpstr>
      <vt:lpstr>ICCAT (Atlantic) &gt; Shark Catch by Species</vt:lpstr>
      <vt:lpstr>ICCAT (Atlantic) &gt; Longline Shark Catch by Species</vt:lpstr>
      <vt:lpstr>ICCAT (Atlantic) &gt; Purse Seine Shark Catch by Species</vt:lpstr>
      <vt:lpstr>ICCAT (Atlantic) &gt; Shark Catch by Species (Other)</vt:lpstr>
      <vt:lpstr>ICCAT (Atlantic) &gt; Shark Catch by Flag State</vt:lpstr>
      <vt:lpstr>ICCAT (Atlantic) &gt; Longline Shark Catch by Flag</vt:lpstr>
      <vt:lpstr>ICCAT (Atlantic) &gt; Purse Seine Shark Catch by Flag</vt:lpstr>
      <vt:lpstr>ICCAT (Atlantic) &gt; Other Gear Shark Catch by Flag</vt:lpstr>
      <vt:lpstr>ICCAT (Atlantic) &gt; Shark Catch by Gear Type</vt:lpstr>
      <vt:lpstr>ICCAT (Atlantic) &gt; Species Risk Ranking</vt:lpstr>
      <vt:lpstr>ICCAT (Atlantic) &gt; Shark Stock Assessments</vt:lpstr>
      <vt:lpstr>ICCAT (Atlantic) &gt; Shark Management Measures</vt:lpstr>
      <vt:lpstr>IOTC (Indian Ocean) &gt; menu</vt:lpstr>
      <vt:lpstr>Indian Ocean (ICCAT) &gt; Fishing Effort</vt:lpstr>
      <vt:lpstr>Indian Ocean (IOTC)&gt; Fishing Effort and Trend </vt:lpstr>
      <vt:lpstr>Indian Ocean (IOTC)&gt; Fishing Effort and Trend </vt:lpstr>
      <vt:lpstr>Indian Ocean (IOTC)&gt; Observer Coverage</vt:lpstr>
      <vt:lpstr>Indian Ocean(IOTC) &gt; Shark Catch by Species</vt:lpstr>
      <vt:lpstr>Indian Ocean (IOTC) &gt; Longline Shark Catch by Species</vt:lpstr>
      <vt:lpstr>Indian Ocean (IOTC) &gt; Purse Seine Shark Catch by Species</vt:lpstr>
      <vt:lpstr>Indian Ocean (IOTC) &gt; Shark Catch by Species (Other)</vt:lpstr>
      <vt:lpstr>Indian Ocean (IOTC) &gt; Shark Catch by Flag State</vt:lpstr>
      <vt:lpstr>Indian Ocean (IOTC) &gt; Longline Shark Catch by Flag</vt:lpstr>
      <vt:lpstr>Indian Ocean (IOTC) &gt; Shark Catch by Flag (PS)</vt:lpstr>
      <vt:lpstr>Indian Ocean (IOTC) &gt; Shark Catch by Flag (Other)</vt:lpstr>
      <vt:lpstr>Indian Ocean (IOTC) &gt; Shark Catch by Gear Type</vt:lpstr>
      <vt:lpstr>Indian Ocean (IOTC) &gt; Species Risk Ranking</vt:lpstr>
      <vt:lpstr>Indian Ocean (IOTC) &gt; Species Risk Ranking</vt:lpstr>
      <vt:lpstr>Indian Ocean (IOTC) &gt; Species Risk Ranking</vt:lpstr>
      <vt:lpstr>Indian Ocean (IOTC) &gt; Shark Stock Assessments</vt:lpstr>
      <vt:lpstr>Indian Ocean (IOTC) &gt; Shark Management Measures</vt:lpstr>
      <vt:lpstr>WCPFC (Western Central Pacific) &gt; menu</vt:lpstr>
      <vt:lpstr>Western Pacific (WCPFC) &gt; Fishing Effort</vt:lpstr>
      <vt:lpstr>Western Pacific (WCPFC)&gt; Fishing Effort and Trend </vt:lpstr>
      <vt:lpstr>Western Pacific (WCPFC)&gt; Fishing Effort and Trend </vt:lpstr>
      <vt:lpstr>Western Pacific (WCPFC) &gt; Observer Coverage</vt:lpstr>
      <vt:lpstr>Western Pacific Ocean (WCPFC)&gt; Longline Observer Coverage</vt:lpstr>
      <vt:lpstr>Western Pacific Ocean (WCPFC)&gt; Purse Seine Observer Coverage</vt:lpstr>
      <vt:lpstr>Western Pacific (WCPFC) &gt; Shark Catch by Species</vt:lpstr>
      <vt:lpstr>Western Pacific (WCPFC) &gt; Longline Shark Catch by Species (Logsheet)</vt:lpstr>
      <vt:lpstr>Western Pacific (WCPFC) &gt; Longline Shark Catch by Species (Observer)</vt:lpstr>
      <vt:lpstr>Western Pacific (WCPFC) &gt; Purse Seine Shark Catch by Species (Logsheet)</vt:lpstr>
      <vt:lpstr>Western Pacific (WCPFC) &gt; Purse Seine Shark Catch by Species (Observer)</vt:lpstr>
      <vt:lpstr>Western Pacific (WCPFC) &gt; Shark Catch by Flag State</vt:lpstr>
      <vt:lpstr>Western Pacific (WCPFC) &gt; Longline Shark Catch by Flag </vt:lpstr>
      <vt:lpstr>Western Pacific (WCPFC) &gt; Purse Seine Shark Catch by Flag</vt:lpstr>
      <vt:lpstr>Western Pacific (WCPFC) &gt; Shark Catch by Gear Type</vt:lpstr>
      <vt:lpstr>Western Pacific (WCPFC) &gt; Species Risk Ranking</vt:lpstr>
      <vt:lpstr>Western Pacific (WCPFC) &gt; Shark Stock Assessments</vt:lpstr>
      <vt:lpstr>Western Pacific (WCPFC) &gt; Shark Management Measures</vt:lpstr>
      <vt:lpstr>Longline Fishery&gt; menu</vt:lpstr>
      <vt:lpstr>Longline Fishery&gt; Global Effort</vt:lpstr>
      <vt:lpstr>Longline Fishery&gt; Catch by Species</vt:lpstr>
      <vt:lpstr>Longline Fishery&gt; Catch by t-RFMO</vt:lpstr>
      <vt:lpstr>Longline Fishery&gt; Catch by Flag</vt:lpstr>
      <vt:lpstr>Purse Seine Fishery&gt;menu</vt:lpstr>
      <vt:lpstr>Purse Seine Fishery&gt; Global Effort</vt:lpstr>
      <vt:lpstr>Purse Seine Fishery&gt; Catch by Species</vt:lpstr>
      <vt:lpstr>Purse Seine Fishery&gt; Catch by t-RFMO</vt:lpstr>
      <vt:lpstr>Purse Seine Fishery&gt; Catch by Flag</vt:lpstr>
      <vt:lpstr>Global Figures &gt; menu</vt:lpstr>
      <vt:lpstr>Global &gt; Shark Catch by Species</vt:lpstr>
      <vt:lpstr>Global &gt; Shark Catch by t-RFMO</vt:lpstr>
      <vt:lpstr>Global &gt; Shark Catch by Flag</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 Clarke</dc:creator>
  <cp:lastModifiedBy>Larissa Fitzsimmons</cp:lastModifiedBy>
  <cp:revision>370</cp:revision>
  <dcterms:created xsi:type="dcterms:W3CDTF">2015-02-25T07:01:48Z</dcterms:created>
  <dcterms:modified xsi:type="dcterms:W3CDTF">2017-03-31T01:46:13Z</dcterms:modified>
</cp:coreProperties>
</file>